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01" r:id="rId2"/>
    <p:sldId id="521" r:id="rId3"/>
    <p:sldId id="693" r:id="rId4"/>
    <p:sldId id="694" r:id="rId5"/>
    <p:sldId id="696" r:id="rId6"/>
    <p:sldId id="698" r:id="rId7"/>
    <p:sldId id="695" r:id="rId8"/>
    <p:sldId id="570" r:id="rId9"/>
    <p:sldId id="643" r:id="rId10"/>
    <p:sldId id="644" r:id="rId11"/>
    <p:sldId id="645" r:id="rId12"/>
    <p:sldId id="641" r:id="rId13"/>
    <p:sldId id="642" r:id="rId14"/>
    <p:sldId id="699" r:id="rId15"/>
    <p:sldId id="646" r:id="rId16"/>
    <p:sldId id="654" r:id="rId17"/>
    <p:sldId id="655" r:id="rId18"/>
    <p:sldId id="656" r:id="rId19"/>
    <p:sldId id="657" r:id="rId20"/>
    <p:sldId id="658" r:id="rId21"/>
    <p:sldId id="640" r:id="rId22"/>
    <p:sldId id="671" r:id="rId23"/>
    <p:sldId id="647" r:id="rId24"/>
    <p:sldId id="672" r:id="rId25"/>
    <p:sldId id="692" r:id="rId26"/>
    <p:sldId id="673" r:id="rId27"/>
    <p:sldId id="660" r:id="rId28"/>
    <p:sldId id="661" r:id="rId29"/>
    <p:sldId id="662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2" r:id="rId39"/>
    <p:sldId id="683" r:id="rId40"/>
    <p:sldId id="684" r:id="rId41"/>
    <p:sldId id="685" r:id="rId42"/>
    <p:sldId id="669" r:id="rId43"/>
    <p:sldId id="688" r:id="rId44"/>
    <p:sldId id="689" r:id="rId45"/>
    <p:sldId id="691" r:id="rId46"/>
    <p:sldId id="697" r:id="rId47"/>
  </p:sldIdLst>
  <p:sldSz cx="9144000" cy="5143500" type="screen16x9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73" autoAdjust="0"/>
    <p:restoredTop sz="95160" autoAdjust="0"/>
  </p:normalViewPr>
  <p:slideViewPr>
    <p:cSldViewPr snapToGrid="0">
      <p:cViewPr>
        <p:scale>
          <a:sx n="90" d="100"/>
          <a:sy n="90" d="100"/>
        </p:scale>
        <p:origin x="1390" y="2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5204"/>
            <a:ext cx="9144000" cy="39536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图卷积神经网络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深度学习之图像的卷积及其作用</a:t>
            </a:r>
            <a:endParaRPr lang="en-US" altLang="zh-CN" dirty="0"/>
          </a:p>
          <a:p>
            <a:pPr lvl="1"/>
            <a:r>
              <a:rPr kumimoji="1" lang="zh-CN" altLang="en-US" dirty="0"/>
              <a:t>用多个卷积核进行卷积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12" name="椭圆 11"/>
          <p:cNvSpPr/>
          <p:nvPr/>
        </p:nvSpPr>
        <p:spPr>
          <a:xfrm rot="1776896">
            <a:off x="2053389" y="1887152"/>
            <a:ext cx="3785937" cy="169023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4" name="平行四边形 3"/>
          <p:cNvSpPr/>
          <p:nvPr/>
        </p:nvSpPr>
        <p:spPr>
          <a:xfrm rot="16200000">
            <a:off x="5357890" y="1719210"/>
            <a:ext cx="1184720" cy="111623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Featuremap21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" name="平行四边形 5"/>
          <p:cNvSpPr/>
          <p:nvPr/>
        </p:nvSpPr>
        <p:spPr>
          <a:xfrm rot="16200000">
            <a:off x="6350336" y="2219600"/>
            <a:ext cx="1184720" cy="111623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Featuremap22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平行四边形 6"/>
          <p:cNvSpPr/>
          <p:nvPr/>
        </p:nvSpPr>
        <p:spPr>
          <a:xfrm rot="16200000">
            <a:off x="7344731" y="2735524"/>
            <a:ext cx="1184720" cy="111623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Featuremap23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66737" y="2103912"/>
            <a:ext cx="1113322" cy="378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卷积核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21217" y="2947727"/>
            <a:ext cx="1113322" cy="378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</a:t>
            </a:r>
            <a:r>
              <a:rPr lang="zh-CN" altLang="en-US" dirty="0" smtClean="0"/>
              <a:t>核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436219" y="2511983"/>
            <a:ext cx="1113322" cy="378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</a:t>
            </a:r>
            <a:r>
              <a:rPr lang="zh-CN" altLang="en-US" dirty="0" smtClean="0"/>
              <a:t>核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>
          <a:xfrm>
            <a:off x="1883343" y="1642712"/>
            <a:ext cx="3439428" cy="1205117"/>
          </a:xfrm>
          <a:custGeom>
            <a:avLst/>
            <a:gdLst>
              <a:gd name="connsiteX0" fmla="*/ 0 w 3439428"/>
              <a:gd name="connsiteY0" fmla="*/ 503722 h 1205117"/>
              <a:gd name="connsiteX1" fmla="*/ 1292994 w 3439428"/>
              <a:gd name="connsiteY1" fmla="*/ 1193532 h 1205117"/>
              <a:gd name="connsiteX2" fmla="*/ 3439428 w 3439428"/>
              <a:gd name="connsiteY2" fmla="*/ 0 h 120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9428" h="1205117">
                <a:moveTo>
                  <a:pt x="0" y="503722"/>
                </a:moveTo>
                <a:cubicBezTo>
                  <a:pt x="359878" y="890604"/>
                  <a:pt x="719756" y="1277486"/>
                  <a:pt x="1292994" y="1193532"/>
                </a:cubicBezTo>
                <a:cubicBezTo>
                  <a:pt x="1866232" y="1109578"/>
                  <a:pt x="2652830" y="554789"/>
                  <a:pt x="3439428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/>
        </p:nvSpPr>
        <p:spPr>
          <a:xfrm rot="16200000">
            <a:off x="387894" y="1733674"/>
            <a:ext cx="1386038" cy="1248076"/>
          </a:xfrm>
          <a:prstGeom prst="parallelogram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红色</a:t>
            </a:r>
          </a:p>
        </p:txBody>
      </p:sp>
      <p:sp>
        <p:nvSpPr>
          <p:cNvPr id="15" name="平行四边形 14"/>
          <p:cNvSpPr/>
          <p:nvPr/>
        </p:nvSpPr>
        <p:spPr>
          <a:xfrm rot="16200000">
            <a:off x="1184234" y="2782829"/>
            <a:ext cx="1386038" cy="1248076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绿色</a:t>
            </a:r>
          </a:p>
        </p:txBody>
      </p:sp>
      <p:sp>
        <p:nvSpPr>
          <p:cNvPr id="16" name="平行四边形 15"/>
          <p:cNvSpPr/>
          <p:nvPr/>
        </p:nvSpPr>
        <p:spPr>
          <a:xfrm rot="16200000">
            <a:off x="2210276" y="3558931"/>
            <a:ext cx="1386038" cy="1248076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蓝色</a:t>
            </a:r>
          </a:p>
        </p:txBody>
      </p:sp>
      <p:sp>
        <p:nvSpPr>
          <p:cNvPr id="17" name="平行四边形 16"/>
          <p:cNvSpPr/>
          <p:nvPr/>
        </p:nvSpPr>
        <p:spPr>
          <a:xfrm rot="16200000">
            <a:off x="5086070" y="422574"/>
            <a:ext cx="1184720" cy="1116232"/>
          </a:xfrm>
          <a:prstGeom prst="parallelogram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Featuremap11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8" name="平行四边形 17"/>
          <p:cNvSpPr/>
          <p:nvPr/>
        </p:nvSpPr>
        <p:spPr>
          <a:xfrm rot="16200000">
            <a:off x="6074074" y="818325"/>
            <a:ext cx="1184720" cy="1116232"/>
          </a:xfrm>
          <a:prstGeom prst="parallelogram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Featuremap12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平行四边形 18"/>
          <p:cNvSpPr/>
          <p:nvPr/>
        </p:nvSpPr>
        <p:spPr>
          <a:xfrm rot="16200000">
            <a:off x="7083382" y="1361507"/>
            <a:ext cx="1184720" cy="1116232"/>
          </a:xfrm>
          <a:prstGeom prst="parallelogram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Featuremap13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0" name="平行四边形 19"/>
          <p:cNvSpPr/>
          <p:nvPr/>
        </p:nvSpPr>
        <p:spPr>
          <a:xfrm rot="16200000">
            <a:off x="5770620" y="2940865"/>
            <a:ext cx="1184720" cy="1116232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Featuremap31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平行四边形 20"/>
          <p:cNvSpPr/>
          <p:nvPr/>
        </p:nvSpPr>
        <p:spPr>
          <a:xfrm rot="16200000">
            <a:off x="6763066" y="3441255"/>
            <a:ext cx="1184720" cy="1116232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Featuremap32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平行四边形 21"/>
          <p:cNvSpPr/>
          <p:nvPr/>
        </p:nvSpPr>
        <p:spPr>
          <a:xfrm rot="16200000">
            <a:off x="7749297" y="3957179"/>
            <a:ext cx="1184720" cy="1116232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Featuremap33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2459567" y="2679700"/>
            <a:ext cx="3052233" cy="381000"/>
          </a:xfrm>
          <a:custGeom>
            <a:avLst/>
            <a:gdLst>
              <a:gd name="connsiteX0" fmla="*/ 0 w 3052233"/>
              <a:gd name="connsiteY0" fmla="*/ 381000 h 381000"/>
              <a:gd name="connsiteX1" fmla="*/ 1435100 w 3052233"/>
              <a:gd name="connsiteY1" fmla="*/ 287867 h 381000"/>
              <a:gd name="connsiteX2" fmla="*/ 3052233 w 3052233"/>
              <a:gd name="connsiteY2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2233" h="381000">
                <a:moveTo>
                  <a:pt x="0" y="381000"/>
                </a:moveTo>
                <a:cubicBezTo>
                  <a:pt x="463197" y="366183"/>
                  <a:pt x="926395" y="351367"/>
                  <a:pt x="1435100" y="287867"/>
                </a:cubicBezTo>
                <a:cubicBezTo>
                  <a:pt x="1943805" y="224367"/>
                  <a:pt x="2498019" y="112183"/>
                  <a:pt x="3052233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3539067" y="3568312"/>
            <a:ext cx="2362200" cy="779321"/>
          </a:xfrm>
          <a:custGeom>
            <a:avLst/>
            <a:gdLst>
              <a:gd name="connsiteX0" fmla="*/ 0 w 2362200"/>
              <a:gd name="connsiteY0" fmla="*/ 779321 h 779321"/>
              <a:gd name="connsiteX1" fmla="*/ 838200 w 2362200"/>
              <a:gd name="connsiteY1" fmla="*/ 13088 h 779321"/>
              <a:gd name="connsiteX2" fmla="*/ 2362200 w 2362200"/>
              <a:gd name="connsiteY2" fmla="*/ 368688 h 7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779321">
                <a:moveTo>
                  <a:pt x="0" y="779321"/>
                </a:moveTo>
                <a:cubicBezTo>
                  <a:pt x="222250" y="430424"/>
                  <a:pt x="444500" y="81527"/>
                  <a:pt x="838200" y="13088"/>
                </a:cubicBezTo>
                <a:cubicBezTo>
                  <a:pt x="1231900" y="-55351"/>
                  <a:pt x="1797050" y="156668"/>
                  <a:pt x="2362200" y="36868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D240AF-14F2-4DEA-AF24-F0C9C7BAAE07}"/>
              </a:ext>
            </a:extLst>
          </p:cNvPr>
          <p:cNvSpPr/>
          <p:nvPr/>
        </p:nvSpPr>
        <p:spPr>
          <a:xfrm>
            <a:off x="140421" y="3957972"/>
            <a:ext cx="12077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/>
              <a:t>一幅图像的三个平面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51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深度学习之图像的卷积及其作用</a:t>
            </a:r>
            <a:endParaRPr lang="en-US" altLang="zh-CN" dirty="0"/>
          </a:p>
          <a:p>
            <a:pPr lvl="1"/>
            <a:r>
              <a:rPr kumimoji="1" lang="zh-CN" altLang="en-US" dirty="0"/>
              <a:t>用多个卷积核进行卷积，平面的叠加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12" name="椭圆 11"/>
          <p:cNvSpPr/>
          <p:nvPr/>
        </p:nvSpPr>
        <p:spPr>
          <a:xfrm rot="1776896">
            <a:off x="2053389" y="1887152"/>
            <a:ext cx="3785937" cy="169023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66737" y="2103912"/>
            <a:ext cx="1113322" cy="378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卷积核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21217" y="2947727"/>
            <a:ext cx="1113322" cy="378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</a:t>
            </a:r>
            <a:r>
              <a:rPr lang="zh-CN" altLang="en-US" dirty="0" smtClean="0"/>
              <a:t>核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436219" y="2511983"/>
            <a:ext cx="1113322" cy="378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</a:t>
            </a:r>
            <a:r>
              <a:rPr lang="zh-CN" altLang="en-US" dirty="0" smtClean="0"/>
              <a:t>核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 rot="16200000">
            <a:off x="913319" y="2907580"/>
            <a:ext cx="1386038" cy="1248076"/>
          </a:xfrm>
          <a:prstGeom prst="parallelogram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红色</a:t>
            </a:r>
          </a:p>
        </p:txBody>
      </p:sp>
      <p:sp>
        <p:nvSpPr>
          <p:cNvPr id="15" name="平行四边形 14"/>
          <p:cNvSpPr/>
          <p:nvPr/>
        </p:nvSpPr>
        <p:spPr>
          <a:xfrm rot="16200000">
            <a:off x="604909" y="2608980"/>
            <a:ext cx="1386038" cy="1248076"/>
          </a:xfrm>
          <a:prstGeom prst="parallelogram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绿色</a:t>
            </a:r>
          </a:p>
        </p:txBody>
      </p:sp>
      <p:sp>
        <p:nvSpPr>
          <p:cNvPr id="16" name="平行四边形 15"/>
          <p:cNvSpPr/>
          <p:nvPr/>
        </p:nvSpPr>
        <p:spPr>
          <a:xfrm rot="16200000">
            <a:off x="251691" y="2253132"/>
            <a:ext cx="1386038" cy="1248076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蓝色</a:t>
            </a:r>
          </a:p>
        </p:txBody>
      </p:sp>
      <p:sp>
        <p:nvSpPr>
          <p:cNvPr id="17" name="平行四边形 16"/>
          <p:cNvSpPr/>
          <p:nvPr/>
        </p:nvSpPr>
        <p:spPr>
          <a:xfrm rot="16200000">
            <a:off x="7319041" y="2509609"/>
            <a:ext cx="1184720" cy="1116232"/>
          </a:xfrm>
          <a:prstGeom prst="parallelogram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Featuremap11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8" name="平行四边形 17"/>
          <p:cNvSpPr/>
          <p:nvPr/>
        </p:nvSpPr>
        <p:spPr>
          <a:xfrm rot="16200000">
            <a:off x="7130872" y="2299152"/>
            <a:ext cx="1184720" cy="1116232"/>
          </a:xfrm>
          <a:prstGeom prst="parallelogram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Featuremap12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平行四边形 18"/>
          <p:cNvSpPr/>
          <p:nvPr/>
        </p:nvSpPr>
        <p:spPr>
          <a:xfrm rot="16200000">
            <a:off x="6989763" y="2139954"/>
            <a:ext cx="1184720" cy="1116232"/>
          </a:xfrm>
          <a:prstGeom prst="parallelogram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Featuremap13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" name="平行四边形 3"/>
          <p:cNvSpPr/>
          <p:nvPr/>
        </p:nvSpPr>
        <p:spPr>
          <a:xfrm rot="16200000">
            <a:off x="6801978" y="1863623"/>
            <a:ext cx="1184720" cy="111623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Featuremap21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" name="平行四边形 5"/>
          <p:cNvSpPr/>
          <p:nvPr/>
        </p:nvSpPr>
        <p:spPr>
          <a:xfrm rot="16200000">
            <a:off x="6655671" y="1653028"/>
            <a:ext cx="1184720" cy="111623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Featuremap22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平行四边形 6"/>
          <p:cNvSpPr/>
          <p:nvPr/>
        </p:nvSpPr>
        <p:spPr>
          <a:xfrm rot="16200000">
            <a:off x="6531703" y="1445277"/>
            <a:ext cx="1184720" cy="1116232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Featuremap23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0" name="平行四边形 19"/>
          <p:cNvSpPr/>
          <p:nvPr/>
        </p:nvSpPr>
        <p:spPr>
          <a:xfrm rot="16200000">
            <a:off x="6288190" y="1248472"/>
            <a:ext cx="1184720" cy="1116232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Featuremap31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平行四边形 20"/>
          <p:cNvSpPr/>
          <p:nvPr/>
        </p:nvSpPr>
        <p:spPr>
          <a:xfrm rot="16200000">
            <a:off x="6118197" y="985672"/>
            <a:ext cx="1184720" cy="1116232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Featuremap32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平行四边形 21"/>
          <p:cNvSpPr/>
          <p:nvPr/>
        </p:nvSpPr>
        <p:spPr>
          <a:xfrm rot="16200000">
            <a:off x="5973587" y="796035"/>
            <a:ext cx="1184720" cy="1116232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ysClr val="windowText" lastClr="000000"/>
                </a:solidFill>
              </a:rPr>
              <a:t>Featuremap33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2442769" y="4249261"/>
            <a:ext cx="2307031" cy="646124"/>
          </a:xfrm>
          <a:prstGeom prst="wedgeEllipseCallout">
            <a:avLst>
              <a:gd name="adj1" fmla="val -50560"/>
              <a:gd name="adj2" fmla="val -1098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把平面叠加成为方块</a:t>
            </a:r>
          </a:p>
        </p:txBody>
      </p:sp>
      <p:sp>
        <p:nvSpPr>
          <p:cNvPr id="25" name="椭圆形标注 24"/>
          <p:cNvSpPr/>
          <p:nvPr/>
        </p:nvSpPr>
        <p:spPr>
          <a:xfrm>
            <a:off x="6379769" y="3977596"/>
            <a:ext cx="2307031" cy="646124"/>
          </a:xfrm>
          <a:prstGeom prst="wedgeEllipseCallout">
            <a:avLst>
              <a:gd name="adj1" fmla="val -5787"/>
              <a:gd name="adj2" fmla="val -110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把平面叠加成为方块</a:t>
            </a:r>
          </a:p>
        </p:txBody>
      </p:sp>
    </p:spTree>
    <p:extLst>
      <p:ext uri="{BB962C8B-B14F-4D97-AF65-F5344CB8AC3E}">
        <p14:creationId xmlns:p14="http://schemas.microsoft.com/office/powerpoint/2010/main" val="392085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深度学习之图像的卷积及其作用：</a:t>
            </a:r>
            <a:r>
              <a:rPr kumimoji="1" lang="zh-CN" altLang="en-US" dirty="0"/>
              <a:t>构造全连接神经网络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可以通过一系列卷积层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加上最后一个全连接层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构造神经网络，完成预测功能（比如分类）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167865" y="2707907"/>
            <a:ext cx="821356" cy="1296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图像</a:t>
            </a:r>
          </a:p>
        </p:txBody>
      </p:sp>
      <p:sp>
        <p:nvSpPr>
          <p:cNvPr id="6" name="矩形 5"/>
          <p:cNvSpPr/>
          <p:nvPr/>
        </p:nvSpPr>
        <p:spPr>
          <a:xfrm>
            <a:off x="2611253" y="2707907"/>
            <a:ext cx="821356" cy="1296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</a:t>
            </a:r>
          </a:p>
        </p:txBody>
      </p:sp>
      <p:sp>
        <p:nvSpPr>
          <p:cNvPr id="7" name="矩形 6"/>
          <p:cNvSpPr/>
          <p:nvPr/>
        </p:nvSpPr>
        <p:spPr>
          <a:xfrm>
            <a:off x="4117205" y="2707907"/>
            <a:ext cx="821356" cy="1296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</a:t>
            </a:r>
          </a:p>
        </p:txBody>
      </p:sp>
      <p:sp>
        <p:nvSpPr>
          <p:cNvPr id="8" name="矩形 7"/>
          <p:cNvSpPr/>
          <p:nvPr/>
        </p:nvSpPr>
        <p:spPr>
          <a:xfrm>
            <a:off x="5483190" y="2707907"/>
            <a:ext cx="821356" cy="1296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</a:t>
            </a:r>
          </a:p>
        </p:txBody>
      </p:sp>
      <p:sp>
        <p:nvSpPr>
          <p:cNvPr id="9" name="矩形 8"/>
          <p:cNvSpPr/>
          <p:nvPr/>
        </p:nvSpPr>
        <p:spPr>
          <a:xfrm>
            <a:off x="6852383" y="2707907"/>
            <a:ext cx="821356" cy="1296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全连接</a:t>
            </a:r>
          </a:p>
        </p:txBody>
      </p:sp>
      <p:sp>
        <p:nvSpPr>
          <p:cNvPr id="10" name="右箭头 9"/>
          <p:cNvSpPr/>
          <p:nvPr/>
        </p:nvSpPr>
        <p:spPr>
          <a:xfrm>
            <a:off x="2120766" y="3205212"/>
            <a:ext cx="442762" cy="301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3553526" y="3205212"/>
            <a:ext cx="442762" cy="301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4987891" y="3205212"/>
            <a:ext cx="442762" cy="301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406413" y="3205212"/>
            <a:ext cx="442762" cy="301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形标注 13"/>
          <p:cNvSpPr/>
          <p:nvPr/>
        </p:nvSpPr>
        <p:spPr>
          <a:xfrm>
            <a:off x="8208433" y="2904067"/>
            <a:ext cx="859367" cy="694266"/>
          </a:xfrm>
          <a:prstGeom prst="wedgeEllipseCallout">
            <a:avLst>
              <a:gd name="adj1" fmla="val -91769"/>
              <a:gd name="adj2" fmla="val -7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</a:p>
        </p:txBody>
      </p:sp>
      <p:sp>
        <p:nvSpPr>
          <p:cNvPr id="5" name="矩形 4"/>
          <p:cNvSpPr/>
          <p:nvPr/>
        </p:nvSpPr>
        <p:spPr>
          <a:xfrm>
            <a:off x="1223009" y="4199096"/>
            <a:ext cx="6450729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卷积神经网络在图像处理、音频、以及文本处理中，已经取得了巨大成功</a:t>
            </a: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图像是一种二维的矩阵，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CNN</a:t>
            </a: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的核心能力在于使用小窗口的过滤器，在图片上平移并且对准，通过卷积的方式来提取特征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78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zh-CN" altLang="zh-CN" b="1" dirty="0"/>
              <a:t>卷积神经网络</a:t>
            </a:r>
            <a:r>
              <a:rPr lang="en-US" altLang="zh-CN" b="1" dirty="0"/>
              <a:t>(CNN</a:t>
            </a:r>
            <a:r>
              <a:rPr lang="zh-CN" altLang="zh-CN" b="1" dirty="0"/>
              <a:t>，</a:t>
            </a:r>
            <a:r>
              <a:rPr lang="en-US" altLang="zh-CN" b="1" dirty="0"/>
              <a:t>Convolution Neural Network)</a:t>
            </a:r>
            <a:endParaRPr lang="zh-CN" altLang="zh-CN" b="1" dirty="0"/>
          </a:p>
          <a:p>
            <a:pPr lvl="1" algn="just"/>
            <a:r>
              <a:rPr lang="zh-CN" altLang="zh-CN" dirty="0"/>
              <a:t>卷积神经网络是一种特殊类型的前向反馈神经网络</a:t>
            </a:r>
            <a:endParaRPr lang="en-US" altLang="zh-CN" dirty="0"/>
          </a:p>
          <a:p>
            <a:pPr lvl="2" algn="just"/>
            <a:r>
              <a:rPr lang="zh-CN" altLang="zh-CN" dirty="0"/>
              <a:t>特别</a:t>
            </a:r>
            <a:r>
              <a:rPr lang="zh-CN" altLang="zh-CN" dirty="0">
                <a:solidFill>
                  <a:srgbClr val="C00000"/>
                </a:solidFill>
              </a:rPr>
              <a:t>适合于图像识别、语音分析等应用领域</a:t>
            </a:r>
            <a:endParaRPr lang="en-US" altLang="zh-CN" dirty="0">
              <a:solidFill>
                <a:srgbClr val="C00000"/>
              </a:solidFill>
            </a:endParaRPr>
          </a:p>
          <a:p>
            <a:pPr lvl="1" algn="just"/>
            <a:r>
              <a:rPr lang="zh-CN" altLang="zh-CN" dirty="0"/>
              <a:t>卷积神经网络由于一个映射面上的神经元</a:t>
            </a:r>
            <a:r>
              <a:rPr lang="zh-CN" altLang="zh-CN" dirty="0">
                <a:solidFill>
                  <a:srgbClr val="C00000"/>
                </a:solidFill>
              </a:rPr>
              <a:t>共享权值</a:t>
            </a:r>
            <a:r>
              <a:rPr lang="zh-CN" altLang="zh-CN" dirty="0"/>
              <a:t>，因而减少了网络自由参数的个数，降低了网络参数选择的复杂度</a:t>
            </a:r>
            <a:endParaRPr lang="en-US" altLang="zh-CN" dirty="0"/>
          </a:p>
          <a:p>
            <a:pPr lvl="2" algn="just"/>
            <a:r>
              <a:rPr lang="zh-CN" altLang="zh-CN" dirty="0"/>
              <a:t>该优点在网络的输入是图像时表现的更为明显，可以使用</a:t>
            </a:r>
            <a:r>
              <a:rPr lang="zh-CN" altLang="zh-CN" dirty="0">
                <a:solidFill>
                  <a:srgbClr val="C00000"/>
                </a:solidFill>
              </a:rPr>
              <a:t>图像直接作为网络的输入</a:t>
            </a:r>
            <a:r>
              <a:rPr lang="zh-CN" altLang="zh-CN" dirty="0"/>
              <a:t>，避免了传统识别算法中复杂的特征提取过程</a:t>
            </a:r>
            <a:endParaRPr lang="en-US" altLang="zh-CN" dirty="0"/>
          </a:p>
          <a:p>
            <a:pPr lvl="2" algn="just"/>
            <a:r>
              <a:rPr lang="zh-CN" altLang="zh-CN" dirty="0"/>
              <a:t>并且，在一个映射面生共享权值，使得图像的特征被检测出来，而</a:t>
            </a:r>
            <a:r>
              <a:rPr lang="zh-CN" altLang="zh-CN" dirty="0">
                <a:solidFill>
                  <a:srgbClr val="C00000"/>
                </a:solidFill>
              </a:rPr>
              <a:t>不管它的位置</a:t>
            </a:r>
            <a:r>
              <a:rPr lang="en-US" altLang="zh-CN" dirty="0">
                <a:solidFill>
                  <a:srgbClr val="C00000"/>
                </a:solidFill>
              </a:rPr>
              <a:t>(Location)</a:t>
            </a:r>
            <a:r>
              <a:rPr lang="zh-CN" altLang="zh-CN" dirty="0">
                <a:solidFill>
                  <a:srgbClr val="C00000"/>
                </a:solidFill>
              </a:rPr>
              <a:t>是否发生移动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图数据及其分析需求</a:t>
            </a:r>
            <a:endParaRPr lang="en-US" altLang="zh-CN" dirty="0"/>
          </a:p>
          <a:p>
            <a:pPr lvl="1"/>
            <a:r>
              <a:rPr lang="zh-CN" altLang="en-US" dirty="0"/>
              <a:t>图数据无处不在</a:t>
            </a:r>
            <a:endParaRPr kumimoji="1" lang="en-US" altLang="zh-C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F6E7BB3-E55C-1F46-9A14-6A98936B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982" y="1521581"/>
            <a:ext cx="5407346" cy="3069174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D38B473B-43AC-2D41-971A-7B2E771DBF5D}"/>
              </a:ext>
            </a:extLst>
          </p:cNvPr>
          <p:cNvSpPr/>
          <p:nvPr/>
        </p:nvSpPr>
        <p:spPr>
          <a:xfrm>
            <a:off x="3640667" y="4691588"/>
            <a:ext cx="2214033" cy="2709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noAutofit/>
          </a:bodyPr>
          <a:lstStyle/>
          <a:p>
            <a:r>
              <a:rPr lang="en-US" altLang="zh-CN" sz="1050" dirty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1050" dirty="0">
                <a:latin typeface="Times New Roman" charset="0"/>
                <a:ea typeface="Times New Roman" charset="0"/>
                <a:cs typeface="Times New Roman" charset="0"/>
              </a:rPr>
              <a:t>xample from </a:t>
            </a:r>
            <a:r>
              <a:rPr lang="en-US" sz="1050" dirty="0" err="1">
                <a:latin typeface="Times New Roman" charset="0"/>
                <a:ea typeface="Times New Roman" charset="0"/>
                <a:cs typeface="Times New Roman" charset="0"/>
              </a:rPr>
              <a:t>Jure’s</a:t>
            </a:r>
            <a:r>
              <a:rPr lang="en-US" sz="1050" dirty="0">
                <a:latin typeface="Times New Roman" charset="0"/>
                <a:ea typeface="Times New Roman" charset="0"/>
                <a:cs typeface="Times New Roman" charset="0"/>
              </a:rPr>
              <a:t> slides</a:t>
            </a:r>
            <a:endParaRPr lang="zh-CN" alt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6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图数据及其分析需求</a:t>
            </a:r>
            <a:endParaRPr lang="en-US" altLang="zh-CN" dirty="0"/>
          </a:p>
          <a:p>
            <a:pPr marL="685800" lvl="1"/>
            <a:r>
              <a:rPr lang="zh-CN" altLang="en-US" dirty="0"/>
              <a:t>应用场景：</a:t>
            </a:r>
            <a:r>
              <a:rPr kumimoji="1" lang="zh-CN" altLang="en-US" dirty="0"/>
              <a:t>节点分类</a:t>
            </a:r>
            <a:endParaRPr kumimoji="1" lang="en-US" altLang="zh-CN" dirty="0"/>
          </a:p>
          <a:p>
            <a:pPr marL="1085850" lvl="2"/>
            <a:r>
              <a:rPr kumimoji="1" lang="zh-CN" altLang="en-US" dirty="0"/>
              <a:t>作者、论文、发表会议的领域分类</a:t>
            </a:r>
          </a:p>
          <a:p>
            <a:pPr marL="285750" indent="-285750"/>
            <a:endParaRPr lang="en-US" altLang="zh-CN" dirty="0"/>
          </a:p>
          <a:p>
            <a:endParaRPr kumimoji="1"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F6F630-99B0-D644-A7EC-BF4F175B1251}"/>
              </a:ext>
            </a:extLst>
          </p:cNvPr>
          <p:cNvGrpSpPr/>
          <p:nvPr/>
        </p:nvGrpSpPr>
        <p:grpSpPr>
          <a:xfrm>
            <a:off x="2290233" y="2114550"/>
            <a:ext cx="3937000" cy="2520950"/>
            <a:chOff x="1948605" y="1754543"/>
            <a:chExt cx="5848278" cy="369856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E6CCFA6-2FBB-E14B-B29C-2925AE6A9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3985" y="2134885"/>
              <a:ext cx="1150046" cy="1150046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753FFE1-C1A9-A14C-BA73-9EDE434B48FC}"/>
                </a:ext>
              </a:extLst>
            </p:cNvPr>
            <p:cNvGrpSpPr/>
            <p:nvPr/>
          </p:nvGrpSpPr>
          <p:grpSpPr>
            <a:xfrm>
              <a:off x="3386551" y="1754543"/>
              <a:ext cx="1096028" cy="1096028"/>
              <a:chOff x="5748924" y="2418697"/>
              <a:chExt cx="1096028" cy="1096028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6EF9774-89A0-0542-9735-7C895C0826EF}"/>
                  </a:ext>
                </a:extLst>
              </p:cNvPr>
              <p:cNvSpPr/>
              <p:nvPr/>
            </p:nvSpPr>
            <p:spPr>
              <a:xfrm>
                <a:off x="5748924" y="2418697"/>
                <a:ext cx="1096028" cy="1096028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825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CE67C56B-CD20-F34D-B30B-B19C3B566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0692" y="2630465"/>
                <a:ext cx="672491" cy="672491"/>
              </a:xfrm>
              <a:prstGeom prst="rect">
                <a:avLst/>
              </a:prstGeom>
            </p:spPr>
          </p:pic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FB2A1B6-3EB9-B043-A5C4-C306D3425B1B}"/>
                </a:ext>
              </a:extLst>
            </p:cNvPr>
            <p:cNvSpPr/>
            <p:nvPr/>
          </p:nvSpPr>
          <p:spPr>
            <a:xfrm>
              <a:off x="1948605" y="2966711"/>
              <a:ext cx="857225" cy="78483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b="1" dirty="0">
                  <a:solidFill>
                    <a:schemeClr val="bg1"/>
                  </a:solidFill>
                </a:rPr>
                <a:t>KDD</a:t>
              </a:r>
              <a:endParaRPr kumimoji="1" lang="zh-CN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52C0B6B-09F8-6341-B057-2C4D9452670B}"/>
                </a:ext>
              </a:extLst>
            </p:cNvPr>
            <p:cNvSpPr/>
            <p:nvPr/>
          </p:nvSpPr>
          <p:spPr>
            <a:xfrm>
              <a:off x="3504300" y="4685251"/>
              <a:ext cx="821444" cy="76786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b="1" dirty="0">
                  <a:solidFill>
                    <a:schemeClr val="bg1"/>
                  </a:solidFill>
                </a:rPr>
                <a:t>SIGIR</a:t>
              </a:r>
              <a:endParaRPr kumimoji="1" lang="zh-CN" altLang="en-US" sz="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9BADFAA-A754-C148-B195-B90F63417811}"/>
                </a:ext>
              </a:extLst>
            </p:cNvPr>
            <p:cNvGrpSpPr/>
            <p:nvPr/>
          </p:nvGrpSpPr>
          <p:grpSpPr>
            <a:xfrm>
              <a:off x="5135677" y="4006631"/>
              <a:ext cx="1096028" cy="1096028"/>
              <a:chOff x="5748924" y="2418697"/>
              <a:chExt cx="1096028" cy="1096028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36AED0B4-6E93-1745-A208-997065F7EB14}"/>
                  </a:ext>
                </a:extLst>
              </p:cNvPr>
              <p:cNvSpPr/>
              <p:nvPr/>
            </p:nvSpPr>
            <p:spPr>
              <a:xfrm>
                <a:off x="5748924" y="2418697"/>
                <a:ext cx="1096028" cy="1096028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825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B66A83CD-1101-454F-9EAC-BE1604779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0692" y="2630465"/>
                <a:ext cx="672491" cy="672491"/>
              </a:xfrm>
              <a:prstGeom prst="rect">
                <a:avLst/>
              </a:prstGeom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E21696C-C519-3E40-B117-E50965C9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2984" y="3404598"/>
              <a:ext cx="1150046" cy="1150046"/>
            </a:xfrm>
            <a:prstGeom prst="rect">
              <a:avLst/>
            </a:prstGeom>
          </p:spPr>
        </p:pic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B21D70D1-96B2-3849-85F0-88C120AD3400}"/>
                </a:ext>
              </a:extLst>
            </p:cNvPr>
            <p:cNvCxnSpPr>
              <a:stCxn id="10" idx="0"/>
              <a:endCxn id="34" idx="4"/>
            </p:cNvCxnSpPr>
            <p:nvPr/>
          </p:nvCxnSpPr>
          <p:spPr>
            <a:xfrm flipH="1" flipV="1">
              <a:off x="3934565" y="2850571"/>
              <a:ext cx="103442" cy="5540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CF311EE5-A1EF-A34D-B9AD-5FF8249D547C}"/>
                </a:ext>
              </a:extLst>
            </p:cNvPr>
            <p:cNvCxnSpPr>
              <a:cxnSpLocks/>
              <a:stCxn id="10" idx="3"/>
              <a:endCxn id="32" idx="1"/>
            </p:cNvCxnSpPr>
            <p:nvPr/>
          </p:nvCxnSpPr>
          <p:spPr>
            <a:xfrm>
              <a:off x="4613030" y="3979621"/>
              <a:ext cx="683157" cy="18752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F9FEC9CC-9A68-FA40-AFFF-00DD62FE9AF3}"/>
                </a:ext>
              </a:extLst>
            </p:cNvPr>
            <p:cNvCxnSpPr>
              <a:cxnSpLocks/>
              <a:stCxn id="32" idx="0"/>
              <a:endCxn id="5" idx="2"/>
            </p:cNvCxnSpPr>
            <p:nvPr/>
          </p:nvCxnSpPr>
          <p:spPr>
            <a:xfrm flipV="1">
              <a:off x="5683691" y="3284931"/>
              <a:ext cx="215317" cy="7217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9FDFBD51-E071-E048-A07A-1E0182A41C8E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>
              <a:off x="6231705" y="4554645"/>
              <a:ext cx="775706" cy="16051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9BF5ECFD-57BA-164D-9DFD-A6DB8B3445DD}"/>
                </a:ext>
              </a:extLst>
            </p:cNvPr>
            <p:cNvCxnSpPr>
              <a:cxnSpLocks/>
              <a:stCxn id="8" idx="6"/>
              <a:endCxn id="32" idx="3"/>
            </p:cNvCxnSpPr>
            <p:nvPr/>
          </p:nvCxnSpPr>
          <p:spPr>
            <a:xfrm flipV="1">
              <a:off x="4325744" y="4942149"/>
              <a:ext cx="970443" cy="12703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0EBF37F6-B213-E44B-944E-AB2ABFE54626}"/>
                </a:ext>
              </a:extLst>
            </p:cNvPr>
            <p:cNvCxnSpPr>
              <a:cxnSpLocks/>
              <a:stCxn id="7" idx="7"/>
              <a:endCxn id="34" idx="3"/>
            </p:cNvCxnSpPr>
            <p:nvPr/>
          </p:nvCxnSpPr>
          <p:spPr>
            <a:xfrm flipV="1">
              <a:off x="2680292" y="2690061"/>
              <a:ext cx="866769" cy="39158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6EB587C-192E-6343-8D51-3F83D8F56B2D}"/>
                </a:ext>
              </a:extLst>
            </p:cNvPr>
            <p:cNvSpPr txBox="1"/>
            <p:nvPr/>
          </p:nvSpPr>
          <p:spPr>
            <a:xfrm rot="20309459">
              <a:off x="2529120" y="2548058"/>
              <a:ext cx="873458" cy="373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publish</a:t>
              </a:r>
              <a:endParaRPr kumimoji="1" lang="zh-CN" alt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C79CDD0-2307-0649-998E-83834614E270}"/>
                </a:ext>
              </a:extLst>
            </p:cNvPr>
            <p:cNvSpPr txBox="1"/>
            <p:nvPr/>
          </p:nvSpPr>
          <p:spPr>
            <a:xfrm rot="21223794">
              <a:off x="4249978" y="4626967"/>
              <a:ext cx="873458" cy="373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publish</a:t>
              </a:r>
              <a:endParaRPr kumimoji="1" lang="zh-CN" alt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D61684A-F025-E745-86DC-8D68E3C20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0317" y="4218399"/>
              <a:ext cx="906566" cy="906566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F0A8774-80F6-0241-8A5A-2E996A8A2D84}"/>
                </a:ext>
              </a:extLst>
            </p:cNvPr>
            <p:cNvSpPr/>
            <p:nvPr/>
          </p:nvSpPr>
          <p:spPr>
            <a:xfrm>
              <a:off x="6983389" y="3028081"/>
              <a:ext cx="727411" cy="694152"/>
            </a:xfrm>
            <a:prstGeom prst="ellipse">
              <a:avLst/>
            </a:prstGeom>
            <a:solidFill>
              <a:srgbClr val="F4D74E"/>
            </a:solidFill>
            <a:ln>
              <a:solidFill>
                <a:srgbClr val="F4D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b="1" dirty="0">
                  <a:solidFill>
                    <a:schemeClr val="tx1"/>
                  </a:solidFill>
                </a:rPr>
                <a:t>RUC</a:t>
              </a:r>
              <a:endParaRPr kumimoji="1" lang="zh-CN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F400AA8-B76F-6342-9986-1AB99EB9C6FD}"/>
                </a:ext>
              </a:extLst>
            </p:cNvPr>
            <p:cNvSpPr/>
            <p:nvPr/>
          </p:nvSpPr>
          <p:spPr>
            <a:xfrm>
              <a:off x="2099560" y="4167141"/>
              <a:ext cx="727411" cy="694152"/>
            </a:xfrm>
            <a:prstGeom prst="ellipse">
              <a:avLst/>
            </a:prstGeom>
            <a:solidFill>
              <a:srgbClr val="F4D74E"/>
            </a:solidFill>
            <a:ln>
              <a:solidFill>
                <a:srgbClr val="F4D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b="1" dirty="0">
                  <a:solidFill>
                    <a:schemeClr val="tx1"/>
                  </a:solidFill>
                </a:rPr>
                <a:t>THU</a:t>
              </a:r>
              <a:endParaRPr kumimoji="1" lang="zh-CN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7F02115-73E9-CC4D-87F4-490D9E81281A}"/>
                </a:ext>
              </a:extLst>
            </p:cNvPr>
            <p:cNvSpPr txBox="1"/>
            <p:nvPr/>
          </p:nvSpPr>
          <p:spPr>
            <a:xfrm rot="1038228">
              <a:off x="4616934" y="3671682"/>
              <a:ext cx="711609" cy="373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write</a:t>
              </a:r>
              <a:endParaRPr kumimoji="1" lang="zh-CN" alt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E81C287-F612-D546-9014-35A6855C9255}"/>
                </a:ext>
              </a:extLst>
            </p:cNvPr>
            <p:cNvSpPr txBox="1"/>
            <p:nvPr/>
          </p:nvSpPr>
          <p:spPr>
            <a:xfrm rot="15648137">
              <a:off x="3440362" y="3022792"/>
              <a:ext cx="695587" cy="382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write</a:t>
              </a:r>
              <a:endParaRPr kumimoji="1" lang="zh-CN" alt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BB031C5-46E8-F94E-9870-4445725381B0}"/>
                </a:ext>
              </a:extLst>
            </p:cNvPr>
            <p:cNvSpPr txBox="1"/>
            <p:nvPr/>
          </p:nvSpPr>
          <p:spPr>
            <a:xfrm rot="17127744">
              <a:off x="5231265" y="3427489"/>
              <a:ext cx="695587" cy="382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write</a:t>
              </a:r>
              <a:endParaRPr kumimoji="1" lang="zh-CN" alt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5AC00A07-1FE5-4340-98D6-D5C43189EB9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6427165" y="2869604"/>
              <a:ext cx="662751" cy="26013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EEEDC75-4128-A54A-B013-76E3FBFB5315}"/>
                </a:ext>
              </a:extLst>
            </p:cNvPr>
            <p:cNvSpPr txBox="1"/>
            <p:nvPr/>
          </p:nvSpPr>
          <p:spPr>
            <a:xfrm rot="1223242">
              <a:off x="6366914" y="2603635"/>
              <a:ext cx="884071" cy="373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work</a:t>
              </a:r>
              <a:r>
                <a:rPr kumimoji="1" lang="zh-CN" alt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in</a:t>
              </a:r>
              <a:endParaRPr kumimoji="1" lang="zh-CN" alt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E184E7D-85A2-6C4A-9A98-7E05EA04CA13}"/>
                </a:ext>
              </a:extLst>
            </p:cNvPr>
            <p:cNvSpPr txBox="1"/>
            <p:nvPr/>
          </p:nvSpPr>
          <p:spPr>
            <a:xfrm rot="20178082">
              <a:off x="2615545" y="4012002"/>
              <a:ext cx="884071" cy="373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work</a:t>
              </a:r>
              <a:r>
                <a:rPr kumimoji="1" lang="zh-CN" alt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in</a:t>
              </a:r>
              <a:endParaRPr kumimoji="1" lang="zh-CN" alt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D64FA1E5-EF2E-4547-BED2-A7250CD3FD62}"/>
                </a:ext>
              </a:extLst>
            </p:cNvPr>
            <p:cNvCxnSpPr>
              <a:cxnSpLocks/>
              <a:stCxn id="20" idx="4"/>
              <a:endCxn id="19" idx="0"/>
            </p:cNvCxnSpPr>
            <p:nvPr/>
          </p:nvCxnSpPr>
          <p:spPr>
            <a:xfrm flipH="1">
              <a:off x="7343600" y="3722233"/>
              <a:ext cx="3495" cy="49616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78195E74-24D1-C142-94D5-13A01E289EAC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 flipV="1">
              <a:off x="2826971" y="4204894"/>
              <a:ext cx="720090" cy="30932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C9989D-6577-6D40-8A46-768FC9AF97F8}"/>
                </a:ext>
              </a:extLst>
            </p:cNvPr>
            <p:cNvSpPr txBox="1"/>
            <p:nvPr/>
          </p:nvSpPr>
          <p:spPr>
            <a:xfrm rot="5400000">
              <a:off x="7152607" y="3718819"/>
              <a:ext cx="864166" cy="382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work</a:t>
              </a:r>
              <a:r>
                <a:rPr kumimoji="1" lang="zh-CN" altLang="en-US" sz="9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in</a:t>
              </a:r>
              <a:endParaRPr kumimoji="1" lang="zh-CN" alt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1F8C815-F041-E34A-84E6-B13E51F5A6A0}"/>
                </a:ext>
              </a:extLst>
            </p:cNvPr>
            <p:cNvSpPr txBox="1"/>
            <p:nvPr/>
          </p:nvSpPr>
          <p:spPr>
            <a:xfrm rot="724490">
              <a:off x="6181284" y="4199787"/>
              <a:ext cx="711609" cy="373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write</a:t>
              </a:r>
              <a:endParaRPr kumimoji="1" lang="zh-CN" alt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5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图数据及其分析需求</a:t>
            </a:r>
            <a:endParaRPr lang="en-US" altLang="zh-CN" dirty="0"/>
          </a:p>
          <a:p>
            <a:pPr marL="685800" lvl="1"/>
            <a:r>
              <a:rPr lang="zh-CN" altLang="en-US" dirty="0"/>
              <a:t>应用场景：</a:t>
            </a:r>
            <a:r>
              <a:rPr kumimoji="1" lang="zh-CN" altLang="en-US" dirty="0"/>
              <a:t>异常检测（节点分类）</a:t>
            </a:r>
            <a:endParaRPr kumimoji="1" lang="en-US" altLang="zh-CN" dirty="0"/>
          </a:p>
          <a:p>
            <a:pPr marL="1085850" lvl="2"/>
            <a:r>
              <a:rPr lang="zh-CN" altLang="en-US" dirty="0"/>
              <a:t>捕捉节点与整体之间的相似关系，</a:t>
            </a:r>
            <a:r>
              <a:rPr kumimoji="1" lang="zh-CN" altLang="en-US" dirty="0"/>
              <a:t>检测不一样的节点</a:t>
            </a:r>
            <a:endParaRPr kumimoji="1" lang="en-US" altLang="zh-CN" dirty="0"/>
          </a:p>
          <a:p>
            <a:pPr marL="285750" indent="-285750"/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80D20-AAA2-4241-9183-A83A4F335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367" y="2076450"/>
            <a:ext cx="5126437" cy="254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2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图数据及其分析需求</a:t>
            </a:r>
            <a:endParaRPr lang="en-US" altLang="zh-CN" dirty="0"/>
          </a:p>
          <a:p>
            <a:pPr marL="685800" lvl="1"/>
            <a:r>
              <a:rPr lang="zh-CN" altLang="en-US" dirty="0"/>
              <a:t>应用场景：推荐系统（链接预测）</a:t>
            </a:r>
            <a:endParaRPr lang="en-US" altLang="zh-CN" dirty="0"/>
          </a:p>
          <a:p>
            <a:pPr marL="1085850" lvl="2"/>
            <a:r>
              <a:rPr lang="zh-CN" altLang="en-US" dirty="0"/>
              <a:t>基于用户和商品的历史交互行为，给用户推荐新商品</a:t>
            </a:r>
            <a:endParaRPr lang="en-US" altLang="zh-CN" dirty="0"/>
          </a:p>
          <a:p>
            <a:pPr marL="285750" indent="-285750"/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18" y="2131483"/>
            <a:ext cx="3251963" cy="24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6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图数据及其分析需求</a:t>
            </a:r>
            <a:endParaRPr lang="en-US" altLang="zh-CN" dirty="0"/>
          </a:p>
          <a:p>
            <a:pPr marL="685800" lvl="1"/>
            <a:r>
              <a:rPr lang="zh-CN" altLang="en-US" dirty="0"/>
              <a:t>应用场景：知识图谱补全（链接预测）</a:t>
            </a:r>
            <a:endParaRPr lang="en-US" altLang="zh-CN" dirty="0"/>
          </a:p>
          <a:p>
            <a:pPr marL="1085850" lvl="2"/>
            <a:r>
              <a:rPr lang="zh-CN" altLang="en-US" dirty="0"/>
              <a:t>利用邻居节点与关系信息对节点进行表示，再对未知关系进行预测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93" y="2044700"/>
            <a:ext cx="4283948" cy="1943100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846943" y="4216400"/>
            <a:ext cx="4928600" cy="654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2800" kern="1200">
                <a:solidFill>
                  <a:srgbClr val="000000"/>
                </a:solidFill>
                <a:latin typeface="+mn-ea"/>
                <a:ea typeface="+mn-ea"/>
                <a:cs typeface="SimHei" charset="-122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C00000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rgbClr val="000000"/>
                </a:solidFill>
                <a:latin typeface="+mn-ea"/>
                <a:ea typeface="+mn-ea"/>
                <a:cs typeface="SimHei" charset="-122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rgbClr val="000000"/>
                </a:solidFill>
                <a:latin typeface="+mn-ea"/>
                <a:ea typeface="+mn-ea"/>
                <a:cs typeface="SimHei" charset="-122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rgbClr val="000000"/>
                </a:solidFill>
                <a:latin typeface="+mn-ea"/>
                <a:ea typeface="+mn-ea"/>
                <a:cs typeface="SimHei" charset="-122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 kern="1200">
                <a:solidFill>
                  <a:srgbClr val="000000"/>
                </a:solidFill>
                <a:latin typeface="+mn-ea"/>
                <a:ea typeface="+mn-ea"/>
                <a:cs typeface="SimHei" charset="-122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338"/>
              </a:spcBef>
              <a:buClr>
                <a:srgbClr val="1C314E"/>
              </a:buClr>
              <a:defRPr/>
            </a:pPr>
            <a:r>
              <a:rPr lang="zh-CN" altLang="en-US" sz="1500" dirty="0">
                <a:latin typeface="华文楷体"/>
                <a:ea typeface="华文楷体"/>
              </a:rPr>
              <a:t>知识图谱的例子，其中节点代表实体，边代表关系</a:t>
            </a:r>
            <a:endParaRPr lang="en-US" altLang="zh-CN" sz="1500" dirty="0">
              <a:latin typeface="华文楷体"/>
              <a:ea typeface="华文楷体"/>
            </a:endParaRPr>
          </a:p>
          <a:p>
            <a:pPr defTabSz="685800">
              <a:spcBef>
                <a:spcPts val="338"/>
              </a:spcBef>
              <a:buClr>
                <a:srgbClr val="1C314E"/>
              </a:buClr>
              <a:defRPr/>
            </a:pPr>
            <a:r>
              <a:rPr lang="zh-CN" altLang="en-US" sz="1500" dirty="0">
                <a:solidFill>
                  <a:srgbClr val="C00000"/>
                </a:solidFill>
                <a:latin typeface="华文楷体"/>
                <a:ea typeface="华文楷体"/>
              </a:rPr>
              <a:t>虚线部分代表需要补全的关系</a:t>
            </a:r>
            <a:endParaRPr lang="en-US" altLang="zh-CN" sz="1500" dirty="0">
              <a:solidFill>
                <a:srgbClr val="C00000"/>
              </a:solidFill>
              <a:latin typeface="华文楷体"/>
              <a:ea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31548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图卷积神经网络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深度学习之图像的卷积及其作用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图数据及其分析需求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深度神经网络用于图数据的处理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图卷积神经网络、实践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图数据及其分析需求</a:t>
            </a:r>
            <a:endParaRPr lang="en-US" altLang="zh-CN" dirty="0"/>
          </a:p>
          <a:p>
            <a:pPr marL="685800" lvl="1"/>
            <a:r>
              <a:rPr lang="zh-CN" altLang="en-US" dirty="0"/>
              <a:t>应用场景：药物设计（全图分类）</a:t>
            </a:r>
            <a:endParaRPr lang="en-US" altLang="zh-CN" dirty="0"/>
          </a:p>
          <a:p>
            <a:pPr lvl="2"/>
            <a:r>
              <a:rPr lang="zh-CN" altLang="en-US" dirty="0"/>
              <a:t>提取分子的特征，用于药物性质预测等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285750" indent="-285750"/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17" y="1916901"/>
            <a:ext cx="3317726" cy="964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916" y="3510176"/>
            <a:ext cx="3857960" cy="1451736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551766" y="3028893"/>
            <a:ext cx="18859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2800" kern="1200">
                <a:solidFill>
                  <a:srgbClr val="000000"/>
                </a:solidFill>
                <a:latin typeface="+mn-ea"/>
                <a:ea typeface="+mn-ea"/>
                <a:cs typeface="SimHei" charset="-122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C00000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rgbClr val="000000"/>
                </a:solidFill>
                <a:latin typeface="+mn-ea"/>
                <a:ea typeface="+mn-ea"/>
                <a:cs typeface="SimHei" charset="-122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rgbClr val="000000"/>
                </a:solidFill>
                <a:latin typeface="+mn-ea"/>
                <a:ea typeface="+mn-ea"/>
                <a:cs typeface="SimHei" charset="-122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rgbClr val="000000"/>
                </a:solidFill>
                <a:latin typeface="+mn-ea"/>
                <a:ea typeface="+mn-ea"/>
                <a:cs typeface="SimHei" charset="-122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 kern="1200">
                <a:solidFill>
                  <a:srgbClr val="000000"/>
                </a:solidFill>
                <a:latin typeface="+mn-ea"/>
                <a:ea typeface="+mn-ea"/>
                <a:cs typeface="SimHei" charset="-122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338"/>
              </a:spcBef>
              <a:buClr>
                <a:srgbClr val="1C314E"/>
              </a:buClr>
              <a:buNone/>
              <a:defRPr/>
            </a:pPr>
            <a:r>
              <a:rPr lang="zh-CN" altLang="en-US" sz="1500" dirty="0">
                <a:latin typeface="华文楷体"/>
                <a:ea typeface="华文楷体"/>
              </a:rPr>
              <a:t>分子可表示成图结构</a:t>
            </a:r>
            <a:endParaRPr lang="en-US" altLang="zh-CN" sz="1500" dirty="0">
              <a:latin typeface="华文楷体"/>
              <a:ea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42062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900" dirty="0">
                <a:solidFill>
                  <a:srgbClr val="C00000"/>
                </a:solidFill>
              </a:rPr>
              <a:t>深度神经网络</a:t>
            </a:r>
            <a:r>
              <a:rPr lang="zh-CN" altLang="zh-CN" sz="1900" dirty="0"/>
              <a:t>在文本、音频、图像等数据的处理中，表现出强大的处理能力</a:t>
            </a:r>
            <a:endParaRPr lang="en-US" altLang="zh-CN" sz="1900" dirty="0"/>
          </a:p>
          <a:p>
            <a:pPr lvl="1"/>
            <a:r>
              <a:rPr lang="zh-CN" altLang="zh-CN" dirty="0"/>
              <a:t>文本、音频、图像、视频等媒体完成数字化以后，都可以表达成向量或者张量的形式，有利于深度神经网络的后续处理</a:t>
            </a:r>
            <a:endParaRPr lang="en-US" altLang="zh-CN" dirty="0"/>
          </a:p>
          <a:p>
            <a:pPr lvl="1"/>
            <a:r>
              <a:rPr lang="zh-CN" altLang="zh-CN" dirty="0"/>
              <a:t>人们就思考，能否借助深度神经网络，对图数据</a:t>
            </a:r>
            <a:r>
              <a:rPr lang="en-US" altLang="zh-CN" dirty="0"/>
              <a:t>(</a:t>
            </a:r>
            <a:r>
              <a:rPr lang="zh-CN" altLang="zh-CN" dirty="0"/>
              <a:t>社交网络</a:t>
            </a:r>
            <a:r>
              <a:rPr lang="en-US" altLang="zh-CN" dirty="0"/>
              <a:t>)</a:t>
            </a:r>
            <a:r>
              <a:rPr lang="zh-CN" altLang="zh-CN" dirty="0"/>
              <a:t>进行处理呢？</a:t>
            </a:r>
            <a:endParaRPr lang="en-US" altLang="zh-CN" dirty="0"/>
          </a:p>
          <a:p>
            <a:endParaRPr lang="en-US" altLang="zh-CN" sz="1900" dirty="0"/>
          </a:p>
          <a:p>
            <a:r>
              <a:rPr lang="zh-CN" altLang="zh-CN" sz="1900" dirty="0"/>
              <a:t>新的研究热点</a:t>
            </a:r>
            <a:r>
              <a:rPr lang="en-US" altLang="zh-CN" sz="1900" dirty="0"/>
              <a:t>—</a:t>
            </a:r>
            <a:r>
              <a:rPr lang="zh-CN" altLang="zh-CN" sz="1900" dirty="0"/>
              <a:t>图神经网络</a:t>
            </a:r>
            <a:r>
              <a:rPr lang="en-US" altLang="zh-CN" sz="1900" dirty="0"/>
              <a:t>(Graph Neural Networks</a:t>
            </a:r>
            <a:r>
              <a:rPr lang="zh-CN" altLang="zh-CN" sz="1900" dirty="0"/>
              <a:t>，</a:t>
            </a:r>
            <a:r>
              <a:rPr lang="en-US" altLang="zh-CN" sz="1900" dirty="0"/>
              <a:t>GNN)</a:t>
            </a:r>
            <a:r>
              <a:rPr lang="zh-CN" altLang="zh-CN" sz="1900" dirty="0"/>
              <a:t>应运而生</a:t>
            </a:r>
            <a:endParaRPr lang="en-US" altLang="zh-CN" sz="1900" dirty="0"/>
          </a:p>
          <a:p>
            <a:pPr lvl="1"/>
            <a:r>
              <a:rPr lang="en-US" altLang="zh-CN" dirty="0"/>
              <a:t>GNN</a:t>
            </a:r>
            <a:r>
              <a:rPr lang="zh-CN" altLang="zh-CN" dirty="0"/>
              <a:t>具备对图中的节点间关系进行建模的强大功能</a:t>
            </a:r>
            <a:endParaRPr lang="en-US" altLang="zh-CN" dirty="0"/>
          </a:p>
          <a:p>
            <a:pPr lvl="1"/>
            <a:r>
              <a:rPr lang="zh-CN" altLang="zh-CN" dirty="0"/>
              <a:t>近年来，</a:t>
            </a:r>
            <a:r>
              <a:rPr lang="en-US" altLang="zh-CN" dirty="0"/>
              <a:t>GNN</a:t>
            </a:r>
            <a:r>
              <a:rPr lang="zh-CN" altLang="zh-CN" dirty="0"/>
              <a:t>在社交网络</a:t>
            </a:r>
            <a:r>
              <a:rPr lang="en-US" altLang="zh-CN" dirty="0"/>
              <a:t>(</a:t>
            </a:r>
            <a:r>
              <a:rPr lang="zh-CN" altLang="zh-CN" dirty="0"/>
              <a:t>狭义</a:t>
            </a:r>
            <a:r>
              <a:rPr lang="en-US" altLang="zh-CN" dirty="0"/>
              <a:t>)</a:t>
            </a:r>
            <a:r>
              <a:rPr lang="zh-CN" altLang="zh-CN" dirty="0"/>
              <a:t>、知识图谱、推荐系统等领域，得到了越来越广泛的应用</a:t>
            </a:r>
          </a:p>
          <a:p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5250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just"/>
            <a:r>
              <a:rPr lang="zh-CN" altLang="en-US" dirty="0"/>
              <a:t>深度神经网络用于图数据的处理</a:t>
            </a:r>
            <a:endParaRPr lang="en-US" altLang="zh-CN" dirty="0"/>
          </a:p>
          <a:p>
            <a:pPr marL="685800" lvl="1" algn="just"/>
            <a:r>
              <a:rPr lang="zh-CN" altLang="en-US" dirty="0"/>
              <a:t>深度神经网络的能力：</a:t>
            </a:r>
            <a:r>
              <a:rPr kumimoji="1" lang="zh-CN" altLang="en-US" dirty="0"/>
              <a:t>归纳偏置</a:t>
            </a:r>
            <a:endParaRPr lang="en-US" altLang="zh-CN" dirty="0"/>
          </a:p>
          <a:p>
            <a:pPr algn="just"/>
            <a:r>
              <a:rPr kumimoji="1" lang="zh-CN" altLang="en-US" dirty="0"/>
              <a:t>归纳偏置在深度学习中无处不在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卷积神经网络</a:t>
            </a:r>
            <a:r>
              <a:rPr kumimoji="1" lang="en-US" altLang="zh-CN" dirty="0"/>
              <a:t>CNN</a:t>
            </a:r>
          </a:p>
          <a:p>
            <a:pPr lvl="2" algn="just"/>
            <a:r>
              <a:rPr kumimoji="1" lang="zh-CN" altLang="en-US" dirty="0"/>
              <a:t>空间相近的神经元有强相关性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循环神经网络</a:t>
            </a:r>
            <a:r>
              <a:rPr kumimoji="1" lang="en-US" altLang="zh-CN" dirty="0"/>
              <a:t>RNN</a:t>
            </a:r>
          </a:p>
          <a:p>
            <a:pPr lvl="2" algn="just"/>
            <a:r>
              <a:rPr kumimoji="1" lang="zh-CN" altLang="en-US" dirty="0"/>
              <a:t>时间相近的神经元有强相关性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图神经网络</a:t>
            </a:r>
            <a:r>
              <a:rPr kumimoji="1" lang="en-US" altLang="zh-CN" dirty="0"/>
              <a:t>GNN</a:t>
            </a:r>
          </a:p>
          <a:p>
            <a:pPr lvl="2" algn="just"/>
            <a:r>
              <a:rPr kumimoji="1" lang="zh-CN" altLang="en-US" dirty="0"/>
              <a:t>有边相连的节点有强相关性</a:t>
            </a:r>
            <a:endParaRPr kumimoji="1" lang="en-US" altLang="zh-CN" dirty="0"/>
          </a:p>
          <a:p>
            <a:pPr marL="685800" lvl="1" algn="just"/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695058" y="4161568"/>
            <a:ext cx="565954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sz="2000" dirty="0"/>
              <a:t>从具体例子中寻找共性，泛化为通用的模型偏好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1169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zh-CN" dirty="0"/>
              <a:t>图神经网络</a:t>
            </a:r>
            <a:endParaRPr lang="en-US" altLang="zh-CN" dirty="0"/>
          </a:p>
          <a:p>
            <a:pPr algn="just"/>
            <a:r>
              <a:rPr lang="zh-CN" altLang="zh-CN" dirty="0"/>
              <a:t>是直接进行图数据处理的神经网络</a:t>
            </a:r>
            <a:r>
              <a:rPr lang="zh-CN" altLang="en-US" dirty="0"/>
              <a:t>，</a:t>
            </a:r>
            <a:r>
              <a:rPr lang="zh-CN" altLang="zh-CN" dirty="0"/>
              <a:t>包括</a:t>
            </a:r>
            <a:endParaRPr lang="en-US" altLang="zh-CN" dirty="0"/>
          </a:p>
          <a:p>
            <a:pPr lvl="1" algn="just"/>
            <a:r>
              <a:rPr lang="zh-CN" altLang="zh-CN" dirty="0"/>
              <a:t>图卷积神经网络</a:t>
            </a:r>
            <a:r>
              <a:rPr lang="en-US" altLang="zh-CN" dirty="0"/>
              <a:t>(Graph Convolution Network)</a:t>
            </a:r>
          </a:p>
          <a:p>
            <a:pPr lvl="1" algn="just"/>
            <a:r>
              <a:rPr lang="zh-CN" altLang="zh-CN" dirty="0"/>
              <a:t>图注意力神经网络</a:t>
            </a:r>
            <a:r>
              <a:rPr lang="en-US" altLang="zh-CN" dirty="0"/>
              <a:t>(Graph Attention Network)</a:t>
            </a:r>
          </a:p>
          <a:p>
            <a:pPr lvl="1" algn="just"/>
            <a:r>
              <a:rPr lang="zh-CN" altLang="zh-CN" dirty="0"/>
              <a:t>图自编码器</a:t>
            </a:r>
            <a:r>
              <a:rPr lang="en-US" altLang="zh-CN" dirty="0"/>
              <a:t>(Graph Auto encoders)</a:t>
            </a:r>
          </a:p>
          <a:p>
            <a:pPr lvl="1" algn="just"/>
            <a:r>
              <a:rPr lang="zh-CN" altLang="zh-CN" dirty="0"/>
              <a:t>图生成式神经网络</a:t>
            </a:r>
            <a:r>
              <a:rPr lang="en-US" altLang="zh-CN" dirty="0"/>
              <a:t>(Graph Generative Network)</a:t>
            </a:r>
          </a:p>
          <a:p>
            <a:pPr lvl="1" algn="just"/>
            <a:r>
              <a:rPr lang="zh-CN" altLang="zh-CN" dirty="0"/>
              <a:t>以及图时空神经网络</a:t>
            </a:r>
            <a:r>
              <a:rPr lang="en-US" altLang="zh-CN" dirty="0"/>
              <a:t>(Graph Spatial-Temporal Network)</a:t>
            </a:r>
            <a:r>
              <a:rPr lang="zh-CN" altLang="zh-CN" dirty="0"/>
              <a:t>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192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GNN</a:t>
            </a:r>
            <a:r>
              <a:rPr kumimoji="1" lang="zh-CN" altLang="en-US" sz="1800" dirty="0"/>
              <a:t>的应用</a:t>
            </a:r>
            <a:endParaRPr kumimoji="1" lang="en-US" altLang="zh-CN" sz="1800" dirty="0"/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Node classification: </a:t>
            </a:r>
            <a:r>
              <a:rPr lang="en-US" altLang="zh-CN" dirty="0"/>
              <a:t>for example predict the labels of nodes by considering the labels of their neighbors</a:t>
            </a:r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Link prediction: </a:t>
            </a:r>
            <a:r>
              <a:rPr lang="en-US" altLang="zh-CN" dirty="0"/>
              <a:t>from example prediction connections for social networks</a:t>
            </a:r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Graph clustering: </a:t>
            </a:r>
            <a:r>
              <a:rPr lang="en-US" altLang="zh-CN" dirty="0"/>
              <a:t>This involves dividing the nodes of a graph into clusters. </a:t>
            </a:r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Graph classification: </a:t>
            </a:r>
            <a:r>
              <a:rPr lang="en-US" altLang="zh-CN" dirty="0"/>
              <a:t>This entails classifying a graph into a category. </a:t>
            </a:r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Computer vision: </a:t>
            </a:r>
            <a:r>
              <a:rPr lang="en-US" altLang="zh-CN" dirty="0"/>
              <a:t>for example The </a:t>
            </a:r>
            <a:r>
              <a:rPr lang="en-US" altLang="zh-CN" dirty="0">
                <a:solidFill>
                  <a:srgbClr val="C00000"/>
                </a:solidFill>
              </a:rPr>
              <a:t>scene</a:t>
            </a:r>
            <a:r>
              <a:rPr lang="en-US" altLang="zh-CN" dirty="0"/>
              <a:t> generation model identifies </a:t>
            </a:r>
            <a:r>
              <a:rPr lang="en-US" altLang="zh-CN" dirty="0">
                <a:solidFill>
                  <a:srgbClr val="C00000"/>
                </a:solidFill>
              </a:rPr>
              <a:t>objects</a:t>
            </a:r>
            <a:r>
              <a:rPr lang="en-US" altLang="zh-CN" dirty="0"/>
              <a:t> in the image and the </a:t>
            </a:r>
            <a:r>
              <a:rPr lang="en-US" altLang="zh-CN" dirty="0">
                <a:solidFill>
                  <a:srgbClr val="C00000"/>
                </a:solidFill>
              </a:rPr>
              <a:t>semantic relationship </a:t>
            </a:r>
            <a:r>
              <a:rPr lang="en-US" altLang="zh-CN" dirty="0"/>
              <a:t>between them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432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zh-CN" dirty="0"/>
              <a:t>图神经网络</a:t>
            </a:r>
            <a:r>
              <a:rPr lang="zh-CN" altLang="en-US" dirty="0"/>
              <a:t>，</a:t>
            </a:r>
            <a:r>
              <a:rPr lang="zh-CN" altLang="zh-CN" dirty="0"/>
              <a:t>与图嵌入</a:t>
            </a:r>
            <a:r>
              <a:rPr lang="en-US" altLang="zh-CN" dirty="0"/>
              <a:t>(</a:t>
            </a:r>
            <a:r>
              <a:rPr lang="zh-CN" altLang="zh-CN" dirty="0"/>
              <a:t>也称为网络嵌入</a:t>
            </a:r>
            <a:r>
              <a:rPr lang="en-US" altLang="zh-CN" dirty="0"/>
              <a:t>)</a:t>
            </a:r>
            <a:r>
              <a:rPr lang="zh-CN" altLang="zh-CN" dirty="0"/>
              <a:t>研究密切相关</a:t>
            </a:r>
            <a:endParaRPr lang="en-US" altLang="zh-CN" dirty="0"/>
          </a:p>
          <a:p>
            <a:pPr lvl="1" algn="just"/>
            <a:r>
              <a:rPr lang="zh-CN" altLang="zh-CN" dirty="0">
                <a:solidFill>
                  <a:srgbClr val="C00000"/>
                </a:solidFill>
              </a:rPr>
              <a:t>图嵌入</a:t>
            </a:r>
            <a:r>
              <a:rPr lang="zh-CN" altLang="zh-CN" dirty="0"/>
              <a:t>，旨在通过保留图的网络拓扑结构和节点内容信息，将图中的顶点表示为低维稠密向量，以便使用传统的机器学习算法</a:t>
            </a:r>
            <a:r>
              <a:rPr lang="en-US" altLang="zh-CN" dirty="0"/>
              <a:t>(</a:t>
            </a:r>
            <a:r>
              <a:rPr lang="zh-CN" altLang="zh-CN" dirty="0"/>
              <a:t>比如支持向量机分类器等</a:t>
            </a:r>
            <a:r>
              <a:rPr lang="en-US" altLang="zh-CN" dirty="0"/>
              <a:t>)</a:t>
            </a:r>
            <a:r>
              <a:rPr lang="zh-CN" altLang="en-US" dirty="0"/>
              <a:t>、以及深度学习算法</a:t>
            </a:r>
            <a:r>
              <a:rPr lang="zh-CN" altLang="zh-CN" dirty="0"/>
              <a:t>，对其进行处理</a:t>
            </a:r>
            <a:endParaRPr lang="en-US" altLang="zh-CN" dirty="0"/>
          </a:p>
          <a:p>
            <a:pPr lvl="1" algn="just"/>
            <a:r>
              <a:rPr lang="zh-CN" altLang="zh-CN" dirty="0">
                <a:solidFill>
                  <a:srgbClr val="C00000"/>
                </a:solidFill>
              </a:rPr>
              <a:t>图嵌入算法</a:t>
            </a:r>
            <a:r>
              <a:rPr lang="zh-CN" altLang="zh-CN" dirty="0"/>
              <a:t>主要是一些无监督方法，可以分为三类</a:t>
            </a:r>
            <a:r>
              <a:rPr lang="zh-CN" altLang="en-US" dirty="0"/>
              <a:t>，包括</a:t>
            </a:r>
            <a:endParaRPr lang="en-US" altLang="zh-CN" dirty="0"/>
          </a:p>
          <a:p>
            <a:pPr lvl="2" algn="just"/>
            <a:r>
              <a:rPr lang="zh-CN" altLang="zh-CN" dirty="0"/>
              <a:t>矩阵分解</a:t>
            </a:r>
            <a:endParaRPr lang="en-US" altLang="zh-CN" dirty="0"/>
          </a:p>
          <a:p>
            <a:pPr lvl="2" algn="just"/>
            <a:r>
              <a:rPr lang="zh-CN" altLang="zh-CN" dirty="0"/>
              <a:t>随机游走</a:t>
            </a:r>
            <a:endParaRPr lang="en-US" altLang="zh-CN" dirty="0"/>
          </a:p>
          <a:p>
            <a:pPr lvl="2" algn="just"/>
            <a:r>
              <a:rPr lang="zh-CN" altLang="zh-CN" dirty="0"/>
              <a:t>和深度学习方法等</a:t>
            </a:r>
            <a:endParaRPr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2209345" y="3551029"/>
            <a:ext cx="4725310" cy="7353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GCN</a:t>
            </a:r>
            <a:r>
              <a:rPr lang="zh-CN" altLang="en-US" dirty="0">
                <a:solidFill>
                  <a:sysClr val="windowText" lastClr="000000"/>
                </a:solidFill>
              </a:rPr>
              <a:t>兼具图数据的直接处理和图嵌入的功能</a:t>
            </a:r>
          </a:p>
        </p:txBody>
      </p:sp>
    </p:spTree>
    <p:extLst>
      <p:ext uri="{BB962C8B-B14F-4D97-AF65-F5344CB8AC3E}">
        <p14:creationId xmlns:p14="http://schemas.microsoft.com/office/powerpoint/2010/main" val="20264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just"/>
            <a:r>
              <a:rPr lang="zh-CN" altLang="en-US" dirty="0"/>
              <a:t>图卷积神经网络、实践：</a:t>
            </a:r>
            <a:r>
              <a:rPr kumimoji="1" lang="zh-CN" altLang="en-US" dirty="0"/>
              <a:t>从</a:t>
            </a:r>
            <a:r>
              <a:rPr kumimoji="1" lang="en-US" altLang="zh-CN" dirty="0"/>
              <a:t>CNN</a:t>
            </a:r>
            <a:r>
              <a:rPr kumimoji="1" lang="zh-CN" altLang="en-US" dirty="0"/>
              <a:t>到</a:t>
            </a:r>
            <a:r>
              <a:rPr kumimoji="1" lang="en-US" altLang="zh-CN" dirty="0"/>
              <a:t>Graph CNN</a:t>
            </a:r>
            <a:endParaRPr lang="en-US" altLang="zh-CN" dirty="0"/>
          </a:p>
          <a:p>
            <a:pPr marL="685800" lvl="1" algn="just"/>
            <a:r>
              <a:rPr lang="en-US" altLang="zh-CN" dirty="0"/>
              <a:t>Graph convolution neural network </a:t>
            </a:r>
            <a:r>
              <a:rPr lang="zh-CN" altLang="en-US" dirty="0"/>
              <a:t>与传统</a:t>
            </a:r>
            <a:r>
              <a:rPr lang="en-US" altLang="zh-CN" dirty="0"/>
              <a:t>convolution neural network</a:t>
            </a:r>
            <a:r>
              <a:rPr lang="zh-CN" altLang="en-US" dirty="0"/>
              <a:t>的区别</a:t>
            </a:r>
            <a:endParaRPr lang="en-US" altLang="zh-CN" dirty="0"/>
          </a:p>
          <a:p>
            <a:pPr lvl="1" algn="just">
              <a:buFont typeface="Arial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-apple-system-font" charset="0"/>
              </a:rPr>
              <a:t>在图像为代表的欧式空间中，结点的邻居数量都是固定的；卷积操作是用</a:t>
            </a:r>
            <a:r>
              <a:rPr lang="zh-CN" altLang="en-US" sz="1600" b="1" dirty="0">
                <a:solidFill>
                  <a:srgbClr val="C00000"/>
                </a:solidFill>
                <a:latin typeface="-apple-system-font" charset="0"/>
              </a:rPr>
              <a:t>固定大小可学习的卷积核</a:t>
            </a:r>
            <a:r>
              <a:rPr lang="zh-CN" altLang="en-US" sz="1600" dirty="0">
                <a:solidFill>
                  <a:srgbClr val="333333"/>
                </a:solidFill>
                <a:latin typeface="-apple-system-font" charset="0"/>
              </a:rPr>
              <a:t>来抽取像素的特征</a:t>
            </a:r>
            <a:endParaRPr lang="en-US" altLang="zh-CN" sz="1600" dirty="0">
              <a:solidFill>
                <a:srgbClr val="333333"/>
              </a:solidFill>
              <a:latin typeface="-apple-system-font" charset="0"/>
            </a:endParaRPr>
          </a:p>
          <a:p>
            <a:pPr lvl="1" algn="just">
              <a:buFont typeface="Arial" charset="0"/>
              <a:buChar char="•"/>
            </a:pPr>
            <a:r>
              <a:rPr lang="zh-CN" altLang="en-US" sz="1600" dirty="0">
                <a:solidFill>
                  <a:srgbClr val="1A1A1A"/>
                </a:solidFill>
                <a:latin typeface="-apple-system" charset="0"/>
              </a:rPr>
              <a:t>图数据卷积的难点：</a:t>
            </a:r>
            <a:r>
              <a:rPr lang="zh-CN" altLang="en-US" sz="1600" b="1" dirty="0">
                <a:solidFill>
                  <a:srgbClr val="C00000"/>
                </a:solidFill>
                <a:latin typeface="-apple-system" charset="0"/>
              </a:rPr>
              <a:t>邻居结点数量不固定；</a:t>
            </a:r>
            <a:r>
              <a:rPr lang="zh-CN" altLang="en-US" sz="1600" dirty="0">
                <a:solidFill>
                  <a:srgbClr val="1A1A1A"/>
                </a:solidFill>
                <a:latin typeface="-apple-system" charset="0"/>
              </a:rPr>
              <a:t>解决思路：</a:t>
            </a:r>
            <a:r>
              <a:rPr lang="zh-CN" altLang="en-US" sz="1600" dirty="0">
                <a:solidFill>
                  <a:srgbClr val="333333"/>
                </a:solidFill>
                <a:latin typeface="-apple-system-font" charset="0"/>
              </a:rPr>
              <a:t>找出一种</a:t>
            </a:r>
            <a:r>
              <a:rPr lang="zh-CN" altLang="en-US" sz="1600" b="1" dirty="0">
                <a:solidFill>
                  <a:srgbClr val="C00000"/>
                </a:solidFill>
                <a:latin typeface="-apple-system-font" charset="0"/>
              </a:rPr>
              <a:t>可处理变长邻居结点</a:t>
            </a:r>
            <a:r>
              <a:rPr lang="zh-CN" altLang="en-US" sz="1600" dirty="0">
                <a:solidFill>
                  <a:srgbClr val="333333"/>
                </a:solidFill>
                <a:latin typeface="-apple-system-font" charset="0"/>
              </a:rPr>
              <a:t>的卷积核在图上抽取特征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33" y="2916840"/>
            <a:ext cx="4535487" cy="18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/>
              <a:t>图卷积神经网络、实践：</a:t>
            </a:r>
            <a:r>
              <a:rPr lang="en-US" altLang="zh-CN" dirty="0"/>
              <a:t>CNN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kumimoji="1" lang="en-US" altLang="zh-CN" dirty="0"/>
              <a:t>GCN</a:t>
            </a:r>
          </a:p>
          <a:p>
            <a:pPr lvl="1" algn="just"/>
            <a:r>
              <a:rPr lang="en-US" altLang="zh-CN" dirty="0"/>
              <a:t>GCN</a:t>
            </a:r>
            <a:r>
              <a:rPr lang="zh-CN" altLang="zh-CN" dirty="0"/>
              <a:t>是受到</a:t>
            </a:r>
            <a:r>
              <a:rPr lang="en-US" altLang="zh-CN" dirty="0"/>
              <a:t>CNN</a:t>
            </a:r>
            <a:r>
              <a:rPr lang="zh-CN" altLang="zh-CN" dirty="0"/>
              <a:t>启发而提出的一种神经网络结构</a:t>
            </a:r>
            <a:endParaRPr lang="en-US" altLang="zh-CN" dirty="0"/>
          </a:p>
          <a:p>
            <a:pPr lvl="1" algn="just"/>
            <a:r>
              <a:rPr lang="zh-CN" altLang="zh-CN" dirty="0"/>
              <a:t>它的目的和</a:t>
            </a:r>
            <a:r>
              <a:rPr lang="en-US" altLang="zh-CN" dirty="0"/>
              <a:t>CNN</a:t>
            </a:r>
            <a:r>
              <a:rPr lang="zh-CN" altLang="zh-CN" dirty="0"/>
              <a:t>网络是类似的，即对图数据进行</a:t>
            </a:r>
            <a:r>
              <a:rPr lang="zh-CN" altLang="zh-CN" dirty="0">
                <a:solidFill>
                  <a:srgbClr val="C00000"/>
                </a:solidFill>
              </a:rPr>
              <a:t>特征提取</a:t>
            </a:r>
            <a:endParaRPr lang="en-US" altLang="zh-CN" dirty="0">
              <a:solidFill>
                <a:srgbClr val="C00000"/>
              </a:solidFill>
            </a:endParaRPr>
          </a:p>
          <a:p>
            <a:pPr lvl="1" algn="just"/>
            <a:r>
              <a:rPr lang="zh-CN" altLang="zh-CN" dirty="0"/>
              <a:t>这些提取的特征，可以用于下游任务</a:t>
            </a:r>
            <a:endParaRPr lang="en-US" altLang="zh-CN" dirty="0"/>
          </a:p>
          <a:p>
            <a:pPr lvl="2" algn="just"/>
            <a:r>
              <a:rPr lang="zh-CN" altLang="zh-CN" dirty="0"/>
              <a:t>比如节点分类</a:t>
            </a:r>
            <a:r>
              <a:rPr lang="en-US" altLang="zh-CN" dirty="0"/>
              <a:t>(Node Classification)</a:t>
            </a:r>
          </a:p>
          <a:p>
            <a:pPr lvl="2" algn="just"/>
            <a:r>
              <a:rPr lang="zh-CN" altLang="zh-CN" dirty="0"/>
              <a:t>图分类</a:t>
            </a:r>
            <a:r>
              <a:rPr lang="en-US" altLang="zh-CN" dirty="0"/>
              <a:t>(Graph Classification)</a:t>
            </a:r>
          </a:p>
          <a:p>
            <a:pPr lvl="2" algn="just"/>
            <a:r>
              <a:rPr lang="zh-CN" altLang="zh-CN" dirty="0"/>
              <a:t>链路预测</a:t>
            </a:r>
            <a:r>
              <a:rPr lang="en-US" altLang="zh-CN" dirty="0"/>
              <a:t>(Link Prediction)</a:t>
            </a:r>
            <a:r>
              <a:rPr lang="zh-CN" altLang="zh-CN" dirty="0"/>
              <a:t>等</a:t>
            </a:r>
            <a:endParaRPr lang="en-US" altLang="zh-CN" dirty="0"/>
          </a:p>
          <a:p>
            <a:pPr lvl="2" algn="just"/>
            <a:r>
              <a:rPr lang="zh-CN" altLang="zh-CN" dirty="0"/>
              <a:t>也可以得到图的嵌入表示</a:t>
            </a:r>
            <a:r>
              <a:rPr lang="en-US" altLang="zh-CN" dirty="0"/>
              <a:t>(Graph Embedding)</a:t>
            </a:r>
          </a:p>
          <a:p>
            <a:pPr lvl="3" algn="just"/>
            <a:r>
              <a:rPr lang="zh-CN" altLang="zh-CN" dirty="0"/>
              <a:t>然后用传统机器学习方法实现后续任务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74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图数据回顾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57" y="1442892"/>
            <a:ext cx="3486873" cy="13447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665" y="976745"/>
            <a:ext cx="2023610" cy="2084243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364182" y="1929245"/>
            <a:ext cx="796636" cy="561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2005718">
            <a:off x="3574473" y="2985655"/>
            <a:ext cx="904009" cy="595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110" y="3731680"/>
            <a:ext cx="4141210" cy="92441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20A27D-BD19-4F0F-8EE3-2C99E235A63D}"/>
              </a:ext>
            </a:extLst>
          </p:cNvPr>
          <p:cNvSpPr/>
          <p:nvPr/>
        </p:nvSpPr>
        <p:spPr>
          <a:xfrm>
            <a:off x="5409976" y="336234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无向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CA77A4-381E-4016-823E-A7B2DDD251D6}"/>
              </a:ext>
            </a:extLst>
          </p:cNvPr>
          <p:cNvSpPr/>
          <p:nvPr/>
        </p:nvSpPr>
        <p:spPr>
          <a:xfrm>
            <a:off x="7641548" y="330519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有向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7C9BD3-19CA-47BF-BF8C-4E358312507E}"/>
              </a:ext>
            </a:extLst>
          </p:cNvPr>
          <p:cNvSpPr/>
          <p:nvPr/>
        </p:nvSpPr>
        <p:spPr>
          <a:xfrm>
            <a:off x="7757662" y="164194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有权重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BDFFE34-442E-45FD-B1FD-02EA6F3B2FB5}"/>
              </a:ext>
            </a:extLst>
          </p:cNvPr>
          <p:cNvSpPr/>
          <p:nvPr/>
        </p:nvSpPr>
        <p:spPr>
          <a:xfrm>
            <a:off x="3247347" y="9463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没有权重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57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图卷积神经网络、实践：一个例子</a:t>
            </a:r>
            <a:endParaRPr lang="en-US" altLang="zh-CN" dirty="0"/>
          </a:p>
          <a:p>
            <a:pPr lvl="1"/>
            <a:r>
              <a:rPr lang="zh-CN" altLang="zh-CN" dirty="0"/>
              <a:t>假设</a:t>
            </a:r>
            <a:r>
              <a:rPr lang="en-US" altLang="zh-CN" dirty="0"/>
              <a:t>G=(V, E)</a:t>
            </a:r>
            <a:r>
              <a:rPr lang="zh-CN" altLang="zh-CN" dirty="0"/>
              <a:t>，</a:t>
            </a:r>
            <a:r>
              <a:rPr lang="en-US" altLang="zh-CN" dirty="0"/>
              <a:t>V</a:t>
            </a:r>
            <a:r>
              <a:rPr lang="zh-CN" altLang="zh-CN" dirty="0"/>
              <a:t>是节点的集合，包含</a:t>
            </a:r>
            <a:r>
              <a:rPr lang="en-US" altLang="zh-CN" dirty="0"/>
              <a:t>N</a:t>
            </a:r>
            <a:r>
              <a:rPr lang="zh-CN" altLang="zh-CN" dirty="0"/>
              <a:t>个节点</a:t>
            </a:r>
            <a:r>
              <a:rPr lang="en-US" altLang="zh-CN" dirty="0"/>
              <a:t>(Node)</a:t>
            </a:r>
          </a:p>
          <a:p>
            <a:pPr lvl="1"/>
            <a:r>
              <a:rPr lang="zh-CN" altLang="zh-CN" dirty="0"/>
              <a:t>每个节点有自己的特征</a:t>
            </a:r>
            <a:r>
              <a:rPr lang="en-US" altLang="zh-CN" dirty="0"/>
              <a:t>(D</a:t>
            </a:r>
            <a:r>
              <a:rPr lang="zh-CN" altLang="zh-CN" dirty="0"/>
              <a:t>维</a:t>
            </a:r>
            <a:r>
              <a:rPr lang="en-US" altLang="zh-CN" dirty="0"/>
              <a:t>)</a:t>
            </a:r>
          </a:p>
          <a:p>
            <a:pPr lvl="2"/>
            <a:r>
              <a:rPr lang="zh-CN" altLang="zh-CN" dirty="0">
                <a:solidFill>
                  <a:srgbClr val="C00000"/>
                </a:solidFill>
              </a:rPr>
              <a:t>这些节点的特征</a:t>
            </a:r>
            <a:r>
              <a:rPr lang="zh-CN" altLang="zh-CN" dirty="0"/>
              <a:t>构成</a:t>
            </a:r>
            <a:r>
              <a:rPr lang="en-US" altLang="zh-CN" dirty="0"/>
              <a:t>N*D</a:t>
            </a:r>
            <a:r>
              <a:rPr lang="zh-CN" altLang="zh-CN" dirty="0"/>
              <a:t>维的矩阵，</a:t>
            </a:r>
            <a:r>
              <a:rPr lang="zh-CN" altLang="zh-CN" dirty="0">
                <a:solidFill>
                  <a:srgbClr val="C00000"/>
                </a:solidFill>
              </a:rPr>
              <a:t>称为</a:t>
            </a:r>
            <a:r>
              <a:rPr lang="en-US" altLang="zh-CN" dirty="0">
                <a:solidFill>
                  <a:srgbClr val="C00000"/>
                </a:solidFill>
              </a:rPr>
              <a:t>X</a:t>
            </a:r>
          </a:p>
          <a:p>
            <a:pPr lvl="1"/>
            <a:r>
              <a:rPr lang="zh-CN" altLang="zh-CN" dirty="0"/>
              <a:t>节点间的关系</a:t>
            </a:r>
            <a:endParaRPr lang="en-US" altLang="zh-CN" dirty="0"/>
          </a:p>
          <a:p>
            <a:pPr lvl="2"/>
            <a:r>
              <a:rPr lang="zh-CN" altLang="zh-CN" dirty="0"/>
              <a:t>形成一个</a:t>
            </a:r>
            <a:r>
              <a:rPr lang="en-US" altLang="zh-CN" dirty="0"/>
              <a:t>N*N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C00000"/>
                </a:solidFill>
              </a:rPr>
              <a:t>邻接矩阵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en-US" altLang="zh-CN" dirty="0"/>
              <a:t>(Adjacency Matrix)</a:t>
            </a:r>
          </a:p>
          <a:p>
            <a:pPr lvl="1"/>
            <a:r>
              <a:rPr lang="en-US" altLang="zh-CN" dirty="0"/>
              <a:t>X</a:t>
            </a:r>
            <a:r>
              <a:rPr lang="zh-CN" altLang="zh-CN" dirty="0"/>
              <a:t>和</a:t>
            </a:r>
            <a:r>
              <a:rPr lang="en-US" altLang="zh-CN" dirty="0"/>
              <a:t>A</a:t>
            </a:r>
            <a:r>
              <a:rPr lang="zh-CN" altLang="zh-CN" dirty="0"/>
              <a:t>是</a:t>
            </a:r>
            <a:r>
              <a:rPr lang="en-US" altLang="zh-CN" dirty="0"/>
              <a:t>GCN</a:t>
            </a:r>
            <a:r>
              <a:rPr lang="zh-CN" altLang="zh-CN" dirty="0"/>
              <a:t>的输入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905" y="2862434"/>
            <a:ext cx="3150870" cy="19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5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图卷积神经网络、实践：一个例子</a:t>
            </a:r>
            <a:endParaRPr lang="en-US" altLang="zh-CN" dirty="0"/>
          </a:p>
          <a:p>
            <a:pPr lvl="1"/>
            <a:r>
              <a:rPr lang="zh-CN" altLang="zh-CN" dirty="0"/>
              <a:t>假设</a:t>
            </a:r>
            <a:r>
              <a:rPr lang="en-US" altLang="zh-CN" dirty="0"/>
              <a:t>G=(V, E)</a:t>
            </a:r>
            <a:r>
              <a:rPr lang="zh-CN" altLang="zh-CN" dirty="0"/>
              <a:t>，</a:t>
            </a:r>
            <a:r>
              <a:rPr lang="en-US" altLang="zh-CN" dirty="0"/>
              <a:t>V</a:t>
            </a:r>
            <a:r>
              <a:rPr lang="zh-CN" altLang="zh-CN" dirty="0"/>
              <a:t>是节点的集合，包含</a:t>
            </a:r>
            <a:r>
              <a:rPr lang="en-US" altLang="zh-CN" dirty="0"/>
              <a:t>N</a:t>
            </a:r>
            <a:r>
              <a:rPr lang="zh-CN" altLang="zh-CN" dirty="0"/>
              <a:t>个节点</a:t>
            </a:r>
            <a:r>
              <a:rPr lang="en-US" altLang="zh-CN" dirty="0"/>
              <a:t>(Node)</a:t>
            </a:r>
          </a:p>
          <a:p>
            <a:pPr lvl="1"/>
            <a:r>
              <a:rPr lang="zh-CN" altLang="zh-CN" dirty="0"/>
              <a:t>单层的图神经网络，其计算过程表示为：</a:t>
            </a:r>
            <a:r>
              <a:rPr lang="en-US" altLang="zh-CN" dirty="0"/>
              <a:t>f(H</a:t>
            </a:r>
            <a:r>
              <a:rPr lang="en-US" altLang="zh-CN" baseline="30000" dirty="0"/>
              <a:t>l</a:t>
            </a:r>
            <a:r>
              <a:rPr lang="en-US" altLang="zh-CN" dirty="0"/>
              <a:t>) = δ (</a:t>
            </a:r>
            <a:r>
              <a:rPr lang="en-US" altLang="zh-CN" dirty="0" err="1"/>
              <a:t>H</a:t>
            </a:r>
            <a:r>
              <a:rPr lang="en-US" altLang="zh-CN" baseline="30000" dirty="0" err="1"/>
              <a:t>l</a:t>
            </a:r>
            <a:r>
              <a:rPr lang="en-US" altLang="zh-CN" dirty="0" err="1"/>
              <a:t>W</a:t>
            </a:r>
            <a:r>
              <a:rPr lang="en-US" altLang="zh-CN" baseline="30000" dirty="0" err="1"/>
              <a:t>l</a:t>
            </a:r>
            <a:r>
              <a:rPr lang="en-US" altLang="zh-CN" dirty="0"/>
              <a:t>)</a:t>
            </a:r>
            <a:r>
              <a:rPr lang="zh-CN" altLang="zh-CN" dirty="0"/>
              <a:t>，其中</a:t>
            </a:r>
            <a:r>
              <a:rPr lang="en-US" altLang="zh-CN" dirty="0">
                <a:solidFill>
                  <a:srgbClr val="C00000"/>
                </a:solidFill>
              </a:rPr>
              <a:t>H</a:t>
            </a:r>
            <a:r>
              <a:rPr lang="en-US" altLang="zh-CN" baseline="30000" dirty="0">
                <a:solidFill>
                  <a:srgbClr val="C00000"/>
                </a:solidFill>
              </a:rPr>
              <a:t>0</a:t>
            </a:r>
            <a:r>
              <a:rPr lang="en-US" altLang="zh-CN" dirty="0">
                <a:solidFill>
                  <a:srgbClr val="C00000"/>
                </a:solidFill>
              </a:rPr>
              <a:t>=X</a:t>
            </a:r>
            <a:r>
              <a:rPr lang="zh-CN" altLang="zh-CN" dirty="0"/>
              <a:t>，</a:t>
            </a:r>
            <a:r>
              <a:rPr lang="en-US" altLang="zh-CN" dirty="0"/>
              <a:t>σ</a:t>
            </a:r>
            <a:r>
              <a:rPr lang="zh-CN" altLang="zh-CN" dirty="0"/>
              <a:t>是非线性激活函数</a:t>
            </a:r>
            <a:endParaRPr lang="en-US" altLang="zh-CN" dirty="0"/>
          </a:p>
          <a:p>
            <a:pPr lvl="1"/>
            <a:r>
              <a:rPr lang="zh-CN" altLang="zh-CN" dirty="0"/>
              <a:t>而</a:t>
            </a:r>
            <a:r>
              <a:rPr lang="en-US" altLang="zh-CN" dirty="0"/>
              <a:t>GCN</a:t>
            </a:r>
            <a:r>
              <a:rPr lang="zh-CN" altLang="zh-CN" dirty="0"/>
              <a:t>的计算过程表示为：</a:t>
            </a:r>
            <a:r>
              <a:rPr lang="en-US" altLang="zh-CN" dirty="0"/>
              <a:t>f(H</a:t>
            </a:r>
            <a:r>
              <a:rPr lang="en-US" altLang="zh-CN" baseline="30000" dirty="0"/>
              <a:t>l</a:t>
            </a:r>
            <a:r>
              <a:rPr lang="en-US" altLang="zh-CN" dirty="0"/>
              <a:t>, A) = δ (</a:t>
            </a:r>
            <a:r>
              <a:rPr lang="en-US" altLang="zh-CN" dirty="0" err="1"/>
              <a:t>AH</a:t>
            </a:r>
            <a:r>
              <a:rPr lang="en-US" altLang="zh-CN" baseline="30000" dirty="0" err="1"/>
              <a:t>l</a:t>
            </a:r>
            <a:r>
              <a:rPr lang="en-US" altLang="zh-CN" dirty="0" err="1"/>
              <a:t>W</a:t>
            </a:r>
            <a:r>
              <a:rPr lang="en-US" altLang="zh-CN" baseline="30000" dirty="0" err="1"/>
              <a:t>l</a:t>
            </a:r>
            <a:r>
              <a:rPr lang="en-US" altLang="zh-CN" dirty="0"/>
              <a:t>) </a:t>
            </a:r>
            <a:r>
              <a:rPr lang="zh-CN" altLang="zh-CN" dirty="0"/>
              <a:t>，多了一个</a:t>
            </a:r>
            <a:r>
              <a:rPr lang="en-US" altLang="zh-CN" dirty="0"/>
              <a:t>A</a:t>
            </a:r>
            <a:r>
              <a:rPr lang="zh-CN" altLang="zh-CN" dirty="0"/>
              <a:t>邻接矩阵</a:t>
            </a:r>
            <a:endParaRPr lang="en-US" altLang="zh-CN" dirty="0"/>
          </a:p>
          <a:p>
            <a:pPr lvl="2"/>
            <a:r>
              <a:rPr lang="zh-CN" altLang="zh-CN" dirty="0"/>
              <a:t>下面通过剖析实例，以获得直观的认识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87650"/>
            <a:ext cx="3922395" cy="2086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794431"/>
            <a:ext cx="3150870" cy="1961719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331970" y="3034145"/>
            <a:ext cx="565612" cy="4675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57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图卷积神经网络、实践：一个例子</a:t>
            </a:r>
            <a:endParaRPr lang="en-US" altLang="zh-CN" dirty="0"/>
          </a:p>
          <a:p>
            <a:pPr lvl="1"/>
            <a:r>
              <a:rPr lang="zh-CN" altLang="zh-CN" dirty="0"/>
              <a:t>假设</a:t>
            </a:r>
            <a:r>
              <a:rPr lang="en-US" altLang="zh-CN" dirty="0"/>
              <a:t>G=(V, E)</a:t>
            </a:r>
            <a:r>
              <a:rPr lang="zh-CN" altLang="zh-CN" dirty="0"/>
              <a:t>，</a:t>
            </a:r>
            <a:r>
              <a:rPr lang="en-US" altLang="zh-CN" dirty="0"/>
              <a:t>V</a:t>
            </a:r>
            <a:r>
              <a:rPr lang="zh-CN" altLang="zh-CN" dirty="0"/>
              <a:t>是节点的集合，包含</a:t>
            </a:r>
            <a:r>
              <a:rPr lang="en-US" altLang="zh-CN" dirty="0"/>
              <a:t>N</a:t>
            </a:r>
            <a:r>
              <a:rPr lang="zh-CN" altLang="zh-CN" dirty="0"/>
              <a:t>个节点</a:t>
            </a:r>
            <a:r>
              <a:rPr lang="en-US" altLang="zh-CN" dirty="0"/>
              <a:t>(Node)</a:t>
            </a:r>
          </a:p>
          <a:p>
            <a:pPr lvl="1"/>
            <a:r>
              <a:rPr lang="en-US" altLang="zh-CN" dirty="0"/>
              <a:t>GCN</a:t>
            </a:r>
            <a:r>
              <a:rPr lang="zh-CN" altLang="zh-CN" dirty="0"/>
              <a:t>的计算过程表示为：</a:t>
            </a:r>
            <a:r>
              <a:rPr lang="en-US" altLang="zh-CN" dirty="0"/>
              <a:t>f(H</a:t>
            </a:r>
            <a:r>
              <a:rPr lang="en-US" altLang="zh-CN" baseline="30000" dirty="0"/>
              <a:t>l</a:t>
            </a:r>
            <a:r>
              <a:rPr lang="en-US" altLang="zh-CN" dirty="0"/>
              <a:t>, A) = δ (</a:t>
            </a:r>
            <a:r>
              <a:rPr lang="en-US" altLang="zh-CN" dirty="0" err="1"/>
              <a:t>AH</a:t>
            </a:r>
            <a:r>
              <a:rPr lang="en-US" altLang="zh-CN" baseline="30000" dirty="0" err="1"/>
              <a:t>l</a:t>
            </a:r>
            <a:r>
              <a:rPr lang="en-US" altLang="zh-CN" dirty="0" err="1"/>
              <a:t>W</a:t>
            </a:r>
            <a:r>
              <a:rPr lang="en-US" altLang="zh-CN" baseline="30000" dirty="0" err="1"/>
              <a:t>l</a:t>
            </a:r>
            <a:r>
              <a:rPr lang="en-US" altLang="zh-CN" dirty="0"/>
              <a:t>) </a:t>
            </a:r>
            <a:r>
              <a:rPr lang="zh-CN" altLang="zh-CN" dirty="0"/>
              <a:t>，多了一个</a:t>
            </a:r>
            <a:r>
              <a:rPr lang="en-US" altLang="zh-CN" dirty="0"/>
              <a:t>A</a:t>
            </a:r>
            <a:r>
              <a:rPr lang="zh-CN" altLang="zh-CN" dirty="0"/>
              <a:t>邻接矩阵</a:t>
            </a:r>
            <a:endParaRPr lang="en-US" altLang="zh-CN" dirty="0"/>
          </a:p>
          <a:p>
            <a:pPr lvl="2"/>
            <a:r>
              <a:rPr lang="zh-CN" altLang="zh-CN" dirty="0"/>
              <a:t>下面通过剖析实例，以获得直观的认识</a:t>
            </a:r>
            <a:endParaRPr lang="en-US" altLang="zh-CN" dirty="0"/>
          </a:p>
          <a:p>
            <a:pPr lvl="1"/>
            <a:r>
              <a:rPr lang="zh-CN" altLang="zh-CN" dirty="0"/>
              <a:t>假设</a:t>
            </a:r>
            <a:r>
              <a:rPr lang="en-US" altLang="zh-CN" dirty="0"/>
              <a:t>X</a:t>
            </a:r>
            <a:r>
              <a:rPr lang="zh-CN" altLang="zh-CN" dirty="0"/>
              <a:t>为图中各个节点的属性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407" y="2232659"/>
            <a:ext cx="3228640" cy="2863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39090" y="3141466"/>
                <a:ext cx="3703320" cy="83542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X</a:t>
                </a:r>
                <a:r>
                  <a:rPr lang="zh-CN" altLang="en-US" sz="16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𝑋</m:t>
                    </m:r>
                    <m:r>
                      <a:rPr lang="en-US" altLang="zh-CN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zh-CN" alt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</m:oMath>
                </a14:m>
                <a:r>
                  <a:rPr lang="zh-CN" altLang="en-US" sz="1600" dirty="0"/>
                  <a:t>特征矩阵，每一列为定义在所有节点上一个信号</a:t>
                </a:r>
                <a:endParaRPr lang="en-US" altLang="zh-CN" sz="16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这里每个节点用一个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维行向量表示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" y="3141466"/>
                <a:ext cx="3703320" cy="835422"/>
              </a:xfrm>
              <a:prstGeom prst="rect">
                <a:avLst/>
              </a:prstGeom>
              <a:blipFill>
                <a:blip r:embed="rId3"/>
                <a:stretch>
                  <a:fillRect l="-493" t="-2878" r="-657" b="-86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/>
          <p:cNvSpPr/>
          <p:nvPr/>
        </p:nvSpPr>
        <p:spPr>
          <a:xfrm>
            <a:off x="4231524" y="3390899"/>
            <a:ext cx="565612" cy="4675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C5D29B-AD70-4B85-B3A5-6C7B2C03F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570" y="70705"/>
            <a:ext cx="2220687" cy="138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图卷积神经网络、实践：一个例子</a:t>
            </a:r>
            <a:endParaRPr lang="en-US" altLang="zh-CN" dirty="0"/>
          </a:p>
          <a:p>
            <a:pPr lvl="1"/>
            <a:r>
              <a:rPr lang="zh-CN" altLang="zh-CN" sz="1600" dirty="0"/>
              <a:t>假设</a:t>
            </a:r>
            <a:r>
              <a:rPr lang="en-US" altLang="zh-CN" sz="1600" dirty="0"/>
              <a:t>G=(V, E)</a:t>
            </a:r>
            <a:r>
              <a:rPr lang="zh-CN" altLang="zh-CN" sz="1600" dirty="0"/>
              <a:t>，</a:t>
            </a:r>
            <a:r>
              <a:rPr lang="en-US" altLang="zh-CN" sz="1600" dirty="0"/>
              <a:t>V</a:t>
            </a:r>
            <a:r>
              <a:rPr lang="zh-CN" altLang="zh-CN" sz="1600" dirty="0"/>
              <a:t>是节点的集合，包含</a:t>
            </a:r>
            <a:r>
              <a:rPr lang="en-US" altLang="zh-CN" sz="1600" dirty="0"/>
              <a:t>N</a:t>
            </a:r>
            <a:r>
              <a:rPr lang="zh-CN" altLang="zh-CN" sz="1600" dirty="0"/>
              <a:t>个节点</a:t>
            </a:r>
            <a:r>
              <a:rPr lang="en-US" altLang="zh-CN" sz="1600" dirty="0"/>
              <a:t>(Node)</a:t>
            </a:r>
          </a:p>
          <a:p>
            <a:pPr lvl="1"/>
            <a:r>
              <a:rPr lang="en-US" altLang="zh-CN" sz="1600" dirty="0"/>
              <a:t>GCN</a:t>
            </a:r>
            <a:r>
              <a:rPr lang="zh-CN" altLang="zh-CN" sz="1600" dirty="0"/>
              <a:t>的计算过程表示为：</a:t>
            </a:r>
            <a:r>
              <a:rPr lang="en-US" altLang="zh-CN" sz="1600" dirty="0"/>
              <a:t>f(H</a:t>
            </a:r>
            <a:r>
              <a:rPr lang="en-US" altLang="zh-CN" sz="1600" baseline="30000" dirty="0"/>
              <a:t>l</a:t>
            </a:r>
            <a:r>
              <a:rPr lang="en-US" altLang="zh-CN" sz="1600" dirty="0"/>
              <a:t>, A) = δ (</a:t>
            </a:r>
            <a:r>
              <a:rPr lang="en-US" altLang="zh-CN" sz="1600" dirty="0" err="1"/>
              <a:t>AH</a:t>
            </a:r>
            <a:r>
              <a:rPr lang="en-US" altLang="zh-CN" sz="1600" baseline="30000" dirty="0" err="1"/>
              <a:t>l</a:t>
            </a:r>
            <a:r>
              <a:rPr lang="en-US" altLang="zh-CN" sz="1600" dirty="0" err="1"/>
              <a:t>W</a:t>
            </a:r>
            <a:r>
              <a:rPr lang="en-US" altLang="zh-CN" sz="1600" baseline="30000" dirty="0" err="1"/>
              <a:t>l</a:t>
            </a:r>
            <a:r>
              <a:rPr lang="en-US" altLang="zh-CN" sz="1600" dirty="0"/>
              <a:t>) </a:t>
            </a:r>
            <a:r>
              <a:rPr lang="zh-CN" altLang="zh-CN" sz="1600" dirty="0"/>
              <a:t>，多了一个</a:t>
            </a:r>
            <a:r>
              <a:rPr lang="en-US" altLang="zh-CN" sz="1600" dirty="0"/>
              <a:t>A</a:t>
            </a:r>
            <a:r>
              <a:rPr lang="zh-CN" altLang="zh-CN" sz="1600" dirty="0"/>
              <a:t>邻接矩阵</a:t>
            </a:r>
            <a:endParaRPr lang="en-US" altLang="zh-CN" sz="1600" dirty="0"/>
          </a:p>
          <a:p>
            <a:pPr lvl="2"/>
            <a:r>
              <a:rPr lang="zh-CN" altLang="zh-CN" sz="1400" dirty="0"/>
              <a:t>下面通过剖析实例，以获得直观的认识</a:t>
            </a:r>
            <a:endParaRPr lang="en-US" altLang="zh-CN" sz="1400" dirty="0"/>
          </a:p>
          <a:p>
            <a:pPr lvl="1"/>
            <a:r>
              <a:rPr lang="zh-CN" altLang="zh-CN" sz="1600" dirty="0"/>
              <a:t>假设</a:t>
            </a:r>
            <a:r>
              <a:rPr lang="en-US" altLang="zh-CN" sz="1600" dirty="0"/>
              <a:t>X</a:t>
            </a:r>
            <a:r>
              <a:rPr lang="zh-CN" altLang="zh-CN" sz="1600" dirty="0"/>
              <a:t>为图中各个节点的属性</a:t>
            </a:r>
            <a:endParaRPr lang="en-US" altLang="zh-CN" sz="1600" dirty="0"/>
          </a:p>
          <a:p>
            <a:pPr lvl="1"/>
            <a:r>
              <a:rPr lang="en-US" altLang="zh-CN" sz="1600" dirty="0"/>
              <a:t>H</a:t>
            </a:r>
            <a:r>
              <a:rPr lang="en-US" altLang="zh-CN" sz="1600" baseline="30000" dirty="0"/>
              <a:t>l</a:t>
            </a:r>
            <a:r>
              <a:rPr lang="zh-CN" altLang="zh-CN" sz="1600" dirty="0"/>
              <a:t>是每一层的特征，对于输入层的话，</a:t>
            </a:r>
            <a:r>
              <a:rPr lang="en-US" altLang="zh-CN" sz="1600" dirty="0">
                <a:solidFill>
                  <a:srgbClr val="C00000"/>
                </a:solidFill>
              </a:rPr>
              <a:t>H</a:t>
            </a:r>
            <a:r>
              <a:rPr lang="en-US" altLang="zh-CN" sz="1600" baseline="30000" dirty="0">
                <a:solidFill>
                  <a:srgbClr val="C00000"/>
                </a:solidFill>
              </a:rPr>
              <a:t>0</a:t>
            </a:r>
            <a:r>
              <a:rPr lang="zh-CN" altLang="zh-CN" sz="1600" dirty="0">
                <a:solidFill>
                  <a:srgbClr val="C00000"/>
                </a:solidFill>
              </a:rPr>
              <a:t>就是</a:t>
            </a:r>
            <a:r>
              <a:rPr lang="en-US" altLang="zh-CN" sz="1600" dirty="0">
                <a:solidFill>
                  <a:srgbClr val="C00000"/>
                </a:solidFill>
              </a:rPr>
              <a:t>X</a:t>
            </a:r>
            <a:r>
              <a:rPr lang="zh-CN" altLang="zh-CN" sz="1600" dirty="0"/>
              <a:t>，即</a:t>
            </a:r>
            <a:r>
              <a:rPr lang="en-US" altLang="zh-CN" sz="1600" dirty="0"/>
              <a:t>H</a:t>
            </a:r>
            <a:r>
              <a:rPr lang="en-US" altLang="zh-CN" sz="1600" baseline="30000" dirty="0"/>
              <a:t>0</a:t>
            </a:r>
            <a:r>
              <a:rPr lang="zh-CN" altLang="zh-CN" sz="1600" dirty="0"/>
              <a:t>为</a:t>
            </a:r>
            <a:r>
              <a:rPr lang="en-US" altLang="zh-CN" sz="1600" dirty="0"/>
              <a:t>X</a:t>
            </a:r>
            <a:r>
              <a:rPr lang="zh-CN" altLang="zh-CN" sz="1600" dirty="0"/>
              <a:t>，有</a:t>
            </a:r>
            <a:r>
              <a:rPr lang="en-US" altLang="zh-CN" sz="1600" dirty="0"/>
              <a:t>AX</a:t>
            </a:r>
            <a:endParaRPr kumimoji="1" lang="en-US" altLang="zh-CN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3" y="2600614"/>
            <a:ext cx="2277444" cy="1898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01359" y="3011362"/>
            <a:ext cx="2822411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由此可以看出，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zh-CN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实际上是对邻接节点进行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lang="zh-CN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这种操作对特征的提取，是对节点的度的倾向性进行聚合，也就是节点的度越大，聚合的信息就越大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350958" y="4463762"/>
            <a:ext cx="558546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A*X</a:t>
            </a:r>
            <a:r>
              <a:rPr lang="zh-CN" altLang="en-US" sz="1600" dirty="0"/>
              <a:t>表示，最简单的无参卷积方式，将所有邻居节点的隐藏状态加和，来更新当前节点的隐藏状态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7873" t="30092" r="37834" b="3620"/>
          <a:stretch/>
        </p:blipFill>
        <p:spPr>
          <a:xfrm>
            <a:off x="826835" y="2653799"/>
            <a:ext cx="1737360" cy="13830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20139" t="53626" r="50123" b="3127"/>
          <a:stretch/>
        </p:blipFill>
        <p:spPr>
          <a:xfrm>
            <a:off x="2782090" y="2726190"/>
            <a:ext cx="960121" cy="123825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3815887" y="2600614"/>
            <a:ext cx="565612" cy="4675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90149B6-C999-4D29-87BF-A08199939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570" y="70705"/>
            <a:ext cx="2220687" cy="138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图卷积神经网络、实践：一个例子</a:t>
            </a:r>
            <a:endParaRPr lang="en-US" altLang="zh-CN" dirty="0"/>
          </a:p>
          <a:p>
            <a:pPr lvl="1"/>
            <a:r>
              <a:rPr lang="zh-CN" altLang="zh-CN" dirty="0"/>
              <a:t>假设</a:t>
            </a:r>
            <a:r>
              <a:rPr lang="en-US" altLang="zh-CN" dirty="0"/>
              <a:t>G=(V, E)</a:t>
            </a:r>
            <a:r>
              <a:rPr lang="zh-CN" altLang="zh-CN" dirty="0"/>
              <a:t>，</a:t>
            </a:r>
            <a:r>
              <a:rPr lang="en-US" altLang="zh-CN" dirty="0"/>
              <a:t>V</a:t>
            </a:r>
            <a:r>
              <a:rPr lang="zh-CN" altLang="zh-CN" dirty="0"/>
              <a:t>是节点的集合，包含</a:t>
            </a:r>
            <a:r>
              <a:rPr lang="en-US" altLang="zh-CN" dirty="0"/>
              <a:t>N</a:t>
            </a:r>
            <a:r>
              <a:rPr lang="zh-CN" altLang="zh-CN" dirty="0"/>
              <a:t>个节点</a:t>
            </a:r>
            <a:r>
              <a:rPr lang="en-US" altLang="zh-CN" dirty="0"/>
              <a:t>(Node)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为邻接矩阵，</a:t>
            </a:r>
            <a:r>
              <a:rPr lang="en-US" altLang="zh-CN" dirty="0"/>
              <a:t>X</a:t>
            </a:r>
            <a:r>
              <a:rPr lang="zh-CN" altLang="en-US" dirty="0"/>
              <a:t>为节点属性</a:t>
            </a:r>
            <a:endParaRPr lang="en-US" altLang="zh-CN" dirty="0"/>
          </a:p>
          <a:p>
            <a:pPr lvl="1"/>
            <a:r>
              <a:rPr lang="en-US" altLang="zh-CN" dirty="0"/>
              <a:t>AX</a:t>
            </a:r>
            <a:r>
              <a:rPr lang="zh-CN" altLang="en-US" dirty="0"/>
              <a:t>的解释如下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49507" y="2299854"/>
            <a:ext cx="3112770" cy="2462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维图像的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CNN</a:t>
            </a: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操作中，我们可以把一个像素看作一个图的一个节点，它的邻居是根据过滤器的窗口大小确定的</a:t>
            </a: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以浅灰色节点作为基准点进行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维卷积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(3*3</a:t>
            </a: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卷积核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，是对邻居节点进行加权求和</a:t>
            </a: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所有的邻居节点，因为是固定大小窗口内的像素，可以认为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邻居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节点的数量是固定的，节点是有序的</a:t>
            </a:r>
            <a:endParaRPr lang="zh-CN" altLang="en-US" sz="1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845" y="2299854"/>
            <a:ext cx="522452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图卷积神经网络、实践：一个例子</a:t>
            </a:r>
            <a:endParaRPr lang="en-US" altLang="zh-CN" dirty="0"/>
          </a:p>
          <a:p>
            <a:pPr lvl="1"/>
            <a:r>
              <a:rPr lang="zh-CN" altLang="zh-CN" dirty="0"/>
              <a:t>假设</a:t>
            </a:r>
            <a:r>
              <a:rPr lang="en-US" altLang="zh-CN" dirty="0"/>
              <a:t>G=(V, E)</a:t>
            </a:r>
            <a:r>
              <a:rPr lang="zh-CN" altLang="zh-CN" dirty="0"/>
              <a:t>，</a:t>
            </a:r>
            <a:r>
              <a:rPr lang="en-US" altLang="zh-CN" dirty="0"/>
              <a:t>V</a:t>
            </a:r>
            <a:r>
              <a:rPr lang="zh-CN" altLang="zh-CN" dirty="0"/>
              <a:t>是节点的集合，包含</a:t>
            </a:r>
            <a:r>
              <a:rPr lang="en-US" altLang="zh-CN" dirty="0"/>
              <a:t>N</a:t>
            </a:r>
            <a:r>
              <a:rPr lang="zh-CN" altLang="zh-CN" dirty="0"/>
              <a:t>个节点</a:t>
            </a:r>
            <a:r>
              <a:rPr lang="en-US" altLang="zh-CN" dirty="0"/>
              <a:t>(Node)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为邻接矩阵，</a:t>
            </a:r>
            <a:r>
              <a:rPr lang="en-US" altLang="zh-CN" dirty="0"/>
              <a:t>X</a:t>
            </a:r>
            <a:r>
              <a:rPr lang="zh-CN" altLang="en-US" dirty="0"/>
              <a:t>为节点属性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AX</a:t>
            </a:r>
            <a:r>
              <a:rPr lang="zh-CN" altLang="en-US" dirty="0">
                <a:solidFill>
                  <a:srgbClr val="C00000"/>
                </a:solidFill>
              </a:rPr>
              <a:t>的问题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zh-CN" dirty="0">
                <a:solidFill>
                  <a:srgbClr val="C00000"/>
                </a:solidFill>
              </a:rPr>
              <a:t>中不包含</a:t>
            </a:r>
            <a:r>
              <a:rPr lang="en-US" altLang="zh-CN" dirty="0">
                <a:solidFill>
                  <a:srgbClr val="C00000"/>
                </a:solidFill>
              </a:rPr>
              <a:t>Self-Loop</a:t>
            </a:r>
            <a:r>
              <a:rPr lang="zh-CN" altLang="zh-CN" dirty="0">
                <a:solidFill>
                  <a:srgbClr val="C00000"/>
                </a:solidFill>
              </a:rPr>
              <a:t>信息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zh-CN" dirty="0">
                <a:solidFill>
                  <a:srgbClr val="C00000"/>
                </a:solidFill>
              </a:rPr>
              <a:t>自己到自己的边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</a:p>
          <a:p>
            <a:pPr lvl="3"/>
            <a:r>
              <a:rPr lang="zh-CN" altLang="zh-CN" dirty="0"/>
              <a:t>上述节点的聚合表示，不包括它自己的特征，只是邻居节点特征的聚合</a:t>
            </a:r>
            <a:endParaRPr lang="en-US" altLang="zh-CN" dirty="0"/>
          </a:p>
          <a:p>
            <a:pPr lvl="3"/>
            <a:r>
              <a:rPr lang="zh-CN" altLang="zh-CN" dirty="0"/>
              <a:t>但是具有自循环的节点，应该在聚合中包含自己的特征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3048492"/>
            <a:ext cx="3699510" cy="1881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79731" y="3512995"/>
                <a:ext cx="2722599" cy="59317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我们设计一个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</a:rPr>
                  <a:t>= A +I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</a:rPr>
                  <a:t>I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为单位矩阵，来解决这个问题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31" y="3512995"/>
                <a:ext cx="2722599" cy="593176"/>
              </a:xfrm>
              <a:prstGeom prst="rect">
                <a:avLst/>
              </a:prstGeom>
              <a:blipFill>
                <a:blip r:embed="rId3"/>
                <a:stretch>
                  <a:fillRect l="-1116" t="-1000" b="-10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4249882" y="3432464"/>
            <a:ext cx="807027" cy="4779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8028661">
            <a:off x="5823053" y="3401106"/>
            <a:ext cx="199500" cy="19958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96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图卷积神经网络、实践：一个例子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假设</a:t>
                </a:r>
                <a:r>
                  <a:rPr lang="en-US" altLang="zh-CN" dirty="0"/>
                  <a:t>G=(V, E)</a:t>
                </a:r>
                <a:r>
                  <a:rPr lang="zh-CN" altLang="zh-CN" dirty="0"/>
                  <a:t>，</a:t>
                </a:r>
                <a:r>
                  <a:rPr lang="en-US" altLang="zh-CN" dirty="0"/>
                  <a:t>V</a:t>
                </a:r>
                <a:r>
                  <a:rPr lang="zh-CN" altLang="zh-CN" dirty="0"/>
                  <a:t>是节点的集合，包含</a:t>
                </a:r>
                <a:r>
                  <a:rPr lang="en-US" altLang="zh-CN" dirty="0"/>
                  <a:t>N</a:t>
                </a:r>
                <a:r>
                  <a:rPr lang="zh-CN" altLang="zh-CN" dirty="0"/>
                  <a:t>个节点</a:t>
                </a:r>
                <a:r>
                  <a:rPr lang="en-US" altLang="zh-CN" dirty="0"/>
                  <a:t>(Node)</a:t>
                </a:r>
              </a:p>
              <a:p>
                <a:pPr lvl="1"/>
                <a:r>
                  <a:rPr lang="en-US" altLang="zh-CN" dirty="0"/>
                  <a:t>A</a:t>
                </a:r>
                <a:r>
                  <a:rPr lang="zh-CN" altLang="en-US" dirty="0"/>
                  <a:t>为邻接矩阵，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为节点属性；现在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改为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计算过程表示为</a:t>
                </a:r>
                <a:r>
                  <a:rPr lang="en-US" altLang="zh-CN" dirty="0"/>
                  <a:t>f(H</a:t>
                </a:r>
                <a:r>
                  <a:rPr lang="en-US" altLang="zh-CN" baseline="30000" dirty="0"/>
                  <a:t>l</a:t>
                </a:r>
                <a:r>
                  <a:rPr lang="en-US" altLang="zh-CN" dirty="0"/>
                  <a:t>, A) = δ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dirty="0" err="1"/>
                  <a:t>H</a:t>
                </a:r>
                <a:r>
                  <a:rPr lang="en-US" altLang="zh-CN" baseline="30000" dirty="0" err="1"/>
                  <a:t>l</a:t>
                </a:r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l</a:t>
                </a:r>
                <a:r>
                  <a:rPr lang="en-US" altLang="zh-CN" dirty="0"/>
                  <a:t>)</a:t>
                </a:r>
              </a:p>
              <a:p>
                <a:pPr lvl="2"/>
                <a:r>
                  <a:rPr lang="zh-CN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公式还有一个问题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9703" y="2725202"/>
            <a:ext cx="4933529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度数大的节点在其特征表征中将具有较大的值，度数小的节点将具有较小的值，这可能会导致梯度消失或梯度爆炸，会影响随机梯度下降算法的效果</a:t>
            </a:r>
            <a:endParaRPr lang="en-US" altLang="zh-CN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随机梯度下降算法通常用于训练此类网络，对每个输入特征的尺度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(</a:t>
            </a:r>
            <a:r>
              <a:rPr lang="zh-CN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或值域范围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)</a:t>
            </a:r>
            <a:r>
              <a:rPr lang="zh-CN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敏感</a:t>
            </a:r>
            <a:endParaRPr lang="en-US" altLang="zh-CN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我们通过对特征表征进行归一化处理来解决这个问题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通过将邻接矩阵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zh-CN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与度矩阵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D </a:t>
            </a:r>
            <a:r>
              <a:rPr lang="zh-CN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的逆相乘，对其进行变换，从而通过节点的度对特征表征进行归一化</a:t>
            </a:r>
            <a:endParaRPr lang="zh-CN" alt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257143" y="2246680"/>
                <a:ext cx="3429657" cy="416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度矩阵的计算公式为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𝑖𝑖</m:t>
                        </m:r>
                      </m:sub>
                    </m:sSub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143" y="2246680"/>
                <a:ext cx="3429657" cy="416717"/>
              </a:xfrm>
              <a:prstGeom prst="rect">
                <a:avLst/>
              </a:prstGeom>
              <a:blipFill>
                <a:blip r:embed="rId3"/>
                <a:stretch>
                  <a:fillRect l="-1421" t="-102941" r="-10124" b="-15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785019"/>
            <a:ext cx="3828097" cy="1669823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091545" y="3065318"/>
            <a:ext cx="550719" cy="3255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418034-8B26-459F-A929-BFF72A8CC7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332" r="22669"/>
          <a:stretch/>
        </p:blipFill>
        <p:spPr>
          <a:xfrm>
            <a:off x="6821250" y="704850"/>
            <a:ext cx="2166294" cy="1063878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6A29FAB8-9102-412C-9990-F46FBC456E6E}"/>
              </a:ext>
            </a:extLst>
          </p:cNvPr>
          <p:cNvSpPr/>
          <p:nvPr/>
        </p:nvSpPr>
        <p:spPr>
          <a:xfrm>
            <a:off x="7803202" y="1844759"/>
            <a:ext cx="345478" cy="416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A619F5F-B85C-4691-A5FF-07D2D372F0D7}"/>
              </a:ext>
            </a:extLst>
          </p:cNvPr>
          <p:cNvSpPr/>
          <p:nvPr/>
        </p:nvSpPr>
        <p:spPr>
          <a:xfrm>
            <a:off x="3459345" y="2358828"/>
            <a:ext cx="474589" cy="400556"/>
          </a:xfrm>
          <a:custGeom>
            <a:avLst/>
            <a:gdLst>
              <a:gd name="connsiteX0" fmla="*/ 0 w 474589"/>
              <a:gd name="connsiteY0" fmla="*/ 0 h 400556"/>
              <a:gd name="connsiteX1" fmla="*/ 473384 w 474589"/>
              <a:gd name="connsiteY1" fmla="*/ 101151 h 400556"/>
              <a:gd name="connsiteX2" fmla="*/ 109243 w 474589"/>
              <a:gd name="connsiteY2" fmla="*/ 400556 h 40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589" h="400556">
                <a:moveTo>
                  <a:pt x="0" y="0"/>
                </a:moveTo>
                <a:cubicBezTo>
                  <a:pt x="227588" y="17196"/>
                  <a:pt x="455177" y="34392"/>
                  <a:pt x="473384" y="101151"/>
                </a:cubicBezTo>
                <a:cubicBezTo>
                  <a:pt x="491591" y="167910"/>
                  <a:pt x="300417" y="284233"/>
                  <a:pt x="109243" y="400556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6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图卷积神经网络、实践：一个例子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假设</a:t>
                </a:r>
                <a:r>
                  <a:rPr lang="en-US" altLang="zh-CN" dirty="0"/>
                  <a:t>G=(V, E)</a:t>
                </a:r>
                <a:r>
                  <a:rPr lang="zh-CN" altLang="zh-CN" dirty="0"/>
                  <a:t>，</a:t>
                </a:r>
                <a:r>
                  <a:rPr lang="en-US" altLang="zh-CN" dirty="0"/>
                  <a:t>V</a:t>
                </a:r>
                <a:r>
                  <a:rPr lang="zh-CN" altLang="zh-CN" dirty="0"/>
                  <a:t>是节点的集合，包含</a:t>
                </a:r>
                <a:r>
                  <a:rPr lang="en-US" altLang="zh-CN" dirty="0"/>
                  <a:t>N</a:t>
                </a:r>
                <a:r>
                  <a:rPr lang="zh-CN" altLang="zh-CN" dirty="0"/>
                  <a:t>个节点</a:t>
                </a:r>
                <a:r>
                  <a:rPr lang="en-US" altLang="zh-CN" dirty="0"/>
                  <a:t>(Node)</a:t>
                </a:r>
              </a:p>
              <a:p>
                <a:pPr lvl="1"/>
                <a:r>
                  <a:rPr lang="en-US" altLang="zh-CN" dirty="0"/>
                  <a:t>A</a:t>
                </a:r>
                <a:r>
                  <a:rPr lang="zh-CN" altLang="en-US" dirty="0"/>
                  <a:t>为邻接矩阵，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为节点属性；现在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改为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这时候，计算过程表示为</a:t>
                </a:r>
                <a:r>
                  <a:rPr lang="en-US" altLang="zh-CN" dirty="0"/>
                  <a:t>f(H</a:t>
                </a:r>
                <a:r>
                  <a:rPr lang="en-US" altLang="zh-CN" baseline="30000" dirty="0"/>
                  <a:t>l</a:t>
                </a:r>
                <a:r>
                  <a:rPr lang="en-US" altLang="zh-CN" dirty="0"/>
                  <a:t>, A) = δ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dirty="0" err="1"/>
                  <a:t>H</a:t>
                </a:r>
                <a:r>
                  <a:rPr lang="en-US" altLang="zh-CN" baseline="30000" dirty="0" err="1"/>
                  <a:t>l</a:t>
                </a:r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l</a:t>
                </a:r>
                <a:r>
                  <a:rPr lang="en-US" altLang="zh-CN" dirty="0"/>
                  <a:t>)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60" y="2384433"/>
            <a:ext cx="4828222" cy="23380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43912" y="2943233"/>
                <a:ext cx="3135663" cy="120975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</a:rPr>
                  <a:t>D</a:t>
                </a:r>
                <a:r>
                  <a:rPr lang="en-US" altLang="zh-CN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</a:rPr>
                  <a:t>-1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使得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dirty="0"/>
                  <a:t>矩阵的每一行是归一化的结果，</a:t>
                </a:r>
                <a:r>
                  <a:rPr lang="zh-CN" altLang="en-US" dirty="0"/>
                  <a:t>即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规范化使得每一行的权重加起来为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12" y="2943233"/>
                <a:ext cx="3135663" cy="1209755"/>
              </a:xfrm>
              <a:prstGeom prst="rect">
                <a:avLst/>
              </a:prstGeom>
              <a:blipFill>
                <a:blip r:embed="rId4"/>
                <a:stretch>
                  <a:fillRect l="-1354" t="-2000" r="-1354" b="-7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3706091" y="2358736"/>
            <a:ext cx="1080654" cy="4191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00916" y="4247977"/>
            <a:ext cx="4422297" cy="4745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9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图卷积神经网络、实践：一个例子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假设</a:t>
                </a:r>
                <a:r>
                  <a:rPr lang="en-US" altLang="zh-CN" dirty="0"/>
                  <a:t>G=(V, E)</a:t>
                </a:r>
                <a:r>
                  <a:rPr lang="zh-CN" altLang="zh-CN" dirty="0"/>
                  <a:t>，</a:t>
                </a:r>
                <a:r>
                  <a:rPr lang="en-US" altLang="zh-CN" dirty="0"/>
                  <a:t>V</a:t>
                </a:r>
                <a:r>
                  <a:rPr lang="zh-CN" altLang="zh-CN" dirty="0"/>
                  <a:t>是节点的集合，包含</a:t>
                </a:r>
                <a:r>
                  <a:rPr lang="en-US" altLang="zh-CN" dirty="0"/>
                  <a:t>N</a:t>
                </a:r>
                <a:r>
                  <a:rPr lang="zh-CN" altLang="zh-CN" dirty="0"/>
                  <a:t>个节点</a:t>
                </a:r>
                <a:r>
                  <a:rPr lang="en-US" altLang="zh-CN" dirty="0"/>
                  <a:t>(Node)</a:t>
                </a:r>
              </a:p>
              <a:p>
                <a:pPr lvl="1"/>
                <a:r>
                  <a:rPr lang="en-US" altLang="zh-CN" dirty="0"/>
                  <a:t>A</a:t>
                </a:r>
                <a:r>
                  <a:rPr lang="zh-CN" altLang="en-US" dirty="0"/>
                  <a:t>为邻接矩阵，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为节点属性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也可以尝试进行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对称归一化</a:t>
                </a:r>
                <a:r>
                  <a:rPr lang="zh-CN" altLang="zh-CN" dirty="0"/>
                  <a:t>，比如</a:t>
                </a:r>
                <a:r>
                  <a:rPr lang="en-US" altLang="zh-CN" dirty="0"/>
                  <a:t>f(H</a:t>
                </a:r>
                <a:r>
                  <a:rPr lang="en-US" altLang="zh-CN" baseline="30000" dirty="0"/>
                  <a:t>l</a:t>
                </a:r>
                <a:r>
                  <a:rPr lang="en-US" altLang="zh-CN" dirty="0"/>
                  <a:t>, A) = δ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 err="1"/>
                  <a:t>H</a:t>
                </a:r>
                <a:r>
                  <a:rPr lang="en-US" altLang="zh-CN" baseline="30000" dirty="0" err="1"/>
                  <a:t>l</a:t>
                </a:r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l</a:t>
                </a:r>
                <a:r>
                  <a:rPr lang="en-US" altLang="zh-CN" dirty="0"/>
                  <a:t>)</a:t>
                </a:r>
              </a:p>
              <a:p>
                <a:pPr lvl="2"/>
                <a:r>
                  <a:rPr lang="zh-CN" altLang="zh-CN" dirty="0"/>
                  <a:t>这就是</a:t>
                </a:r>
                <a:r>
                  <a:rPr lang="zh-CN" altLang="en-US" dirty="0"/>
                  <a:t>完整的</a:t>
                </a:r>
                <a:r>
                  <a:rPr lang="en-US" altLang="zh-CN" dirty="0"/>
                  <a:t>GCN</a:t>
                </a:r>
                <a:r>
                  <a:rPr lang="zh-CN" altLang="zh-CN" dirty="0"/>
                  <a:t>层与层之间传播公式的由来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下图解释了各个成分的含义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1" y="3029902"/>
            <a:ext cx="5987193" cy="1440000"/>
          </a:xfrm>
          <a:prstGeom prst="rect">
            <a:avLst/>
          </a:prstGeom>
        </p:spPr>
      </p:pic>
      <p:sp>
        <p:nvSpPr>
          <p:cNvPr id="7" name="上箭头 6"/>
          <p:cNvSpPr/>
          <p:nvPr/>
        </p:nvSpPr>
        <p:spPr>
          <a:xfrm>
            <a:off x="2141220" y="4344284"/>
            <a:ext cx="422910" cy="3886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上箭头 7"/>
          <p:cNvSpPr/>
          <p:nvPr/>
        </p:nvSpPr>
        <p:spPr>
          <a:xfrm>
            <a:off x="3444240" y="4367530"/>
            <a:ext cx="422910" cy="3886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上箭头 8"/>
          <p:cNvSpPr/>
          <p:nvPr/>
        </p:nvSpPr>
        <p:spPr>
          <a:xfrm>
            <a:off x="5129102" y="4367530"/>
            <a:ext cx="422910" cy="3886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上箭头 9"/>
          <p:cNvSpPr/>
          <p:nvPr/>
        </p:nvSpPr>
        <p:spPr>
          <a:xfrm>
            <a:off x="6328190" y="4367530"/>
            <a:ext cx="422910" cy="3886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E174F65-769C-452C-AD27-B0AF906EBE9B}"/>
              </a:ext>
            </a:extLst>
          </p:cNvPr>
          <p:cNvSpPr/>
          <p:nvPr/>
        </p:nvSpPr>
        <p:spPr>
          <a:xfrm>
            <a:off x="2290046" y="2310276"/>
            <a:ext cx="2929317" cy="3074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0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0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图数据回顾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分子结构</a:t>
            </a:r>
            <a:r>
              <a:rPr kumimoji="1" lang="en-US" altLang="zh-CN" dirty="0"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sym typeface="Wingdings" panose="05000000000000000000" pitchFamily="2" charset="2"/>
              </a:rPr>
              <a:t>表示为图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4" y="2015403"/>
            <a:ext cx="589856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8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图卷积神经网络实践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C7CE4B-C5E1-4BA0-B23A-FAFEB126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43" y="2196864"/>
            <a:ext cx="8609926" cy="6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0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zh-CN" altLang="en-US" dirty="0"/>
              <a:t>图卷积神经网络实践</a:t>
            </a:r>
            <a:endParaRPr kumimoji="1" lang="en-US" altLang="zh-CN" dirty="0"/>
          </a:p>
          <a:p>
            <a:pPr lvl="1" algn="just"/>
            <a:r>
              <a:rPr lang="zh-CN" altLang="zh-CN" dirty="0"/>
              <a:t>我们利用</a:t>
            </a:r>
            <a:r>
              <a:rPr lang="en-US" altLang="zh-CN" dirty="0"/>
              <a:t>GCN</a:t>
            </a:r>
            <a:r>
              <a:rPr lang="zh-CN" altLang="zh-CN" dirty="0"/>
              <a:t>对</a:t>
            </a:r>
            <a:r>
              <a:rPr lang="en-US" altLang="zh-CN" dirty="0" err="1"/>
              <a:t>karate_club_graph</a:t>
            </a:r>
            <a:r>
              <a:rPr lang="zh-CN" altLang="zh-CN" dirty="0"/>
              <a:t>图数据集进行处理，使用随机初始化的</a:t>
            </a:r>
            <a:r>
              <a:rPr lang="en-US" altLang="zh-CN" dirty="0"/>
              <a:t>GCN</a:t>
            </a:r>
            <a:r>
              <a:rPr lang="zh-CN" altLang="zh-CN" dirty="0"/>
              <a:t>进行特征提取，</a:t>
            </a:r>
            <a:r>
              <a:rPr lang="zh-CN" altLang="zh-CN" dirty="0">
                <a:solidFill>
                  <a:srgbClr val="C00000"/>
                </a:solidFill>
              </a:rPr>
              <a:t>得到各个</a:t>
            </a:r>
            <a:r>
              <a:rPr lang="en-US" altLang="zh-CN" dirty="0">
                <a:solidFill>
                  <a:srgbClr val="C00000"/>
                </a:solidFill>
              </a:rPr>
              <a:t>Node</a:t>
            </a:r>
            <a:r>
              <a:rPr lang="zh-CN" altLang="zh-CN" dirty="0">
                <a:solidFill>
                  <a:srgbClr val="C00000"/>
                </a:solidFill>
              </a:rPr>
              <a:t>的</a:t>
            </a:r>
            <a:r>
              <a:rPr lang="en-US" altLang="zh-CN" dirty="0">
                <a:solidFill>
                  <a:srgbClr val="C00000"/>
                </a:solidFill>
              </a:rPr>
              <a:t>Embedding</a:t>
            </a:r>
            <a:r>
              <a:rPr lang="zh-CN" altLang="zh-CN" dirty="0">
                <a:solidFill>
                  <a:srgbClr val="C00000"/>
                </a:solidFill>
              </a:rPr>
              <a:t>表示</a:t>
            </a:r>
            <a:endParaRPr lang="en-US" altLang="zh-CN" dirty="0">
              <a:solidFill>
                <a:srgbClr val="C00000"/>
              </a:solidFill>
            </a:endParaRPr>
          </a:p>
          <a:p>
            <a:pPr lvl="2" algn="just"/>
            <a:r>
              <a:rPr lang="zh-CN" altLang="zh-CN" dirty="0"/>
              <a:t>然后根据</a:t>
            </a:r>
            <a:r>
              <a:rPr lang="en-US" altLang="zh-CN" dirty="0"/>
              <a:t>Node</a:t>
            </a:r>
            <a:r>
              <a:rPr lang="zh-CN" altLang="zh-CN" dirty="0"/>
              <a:t>的类别可视化，效果如图所示</a:t>
            </a:r>
            <a:endParaRPr lang="en-US" altLang="zh-CN" dirty="0"/>
          </a:p>
          <a:p>
            <a:pPr lvl="2" algn="just"/>
            <a:r>
              <a:rPr lang="zh-CN" altLang="zh-CN" dirty="0"/>
              <a:t>可见，在原数据中不同类别的</a:t>
            </a:r>
            <a:r>
              <a:rPr lang="en-US" altLang="zh-CN" dirty="0"/>
              <a:t>Node</a:t>
            </a:r>
            <a:r>
              <a:rPr lang="zh-CN" altLang="zh-CN" dirty="0"/>
              <a:t>，经过</a:t>
            </a:r>
            <a:r>
              <a:rPr lang="en-US" altLang="zh-CN" dirty="0"/>
              <a:t>GCN</a:t>
            </a:r>
            <a:r>
              <a:rPr lang="zh-CN" altLang="zh-CN" dirty="0"/>
              <a:t>提取出的</a:t>
            </a:r>
            <a:r>
              <a:rPr lang="en-US" altLang="zh-CN" dirty="0"/>
              <a:t>Embedding</a:t>
            </a:r>
            <a:r>
              <a:rPr lang="zh-CN" altLang="zh-CN" dirty="0"/>
              <a:t>，在空间上自动聚在一起，验证了图卷积神经网络的处理能力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66" y="2823397"/>
            <a:ext cx="2698563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985" y="2823397"/>
            <a:ext cx="2742260" cy="21600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3840480" y="3266173"/>
            <a:ext cx="1617044" cy="1042736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从图数据到图嵌入</a:t>
            </a:r>
          </a:p>
        </p:txBody>
      </p:sp>
      <p:sp>
        <p:nvSpPr>
          <p:cNvPr id="5" name="椭圆形标注 4"/>
          <p:cNvSpPr/>
          <p:nvPr/>
        </p:nvSpPr>
        <p:spPr>
          <a:xfrm>
            <a:off x="8214" y="3181369"/>
            <a:ext cx="1620982" cy="606172"/>
          </a:xfrm>
          <a:prstGeom prst="wedgeEllipseCallout">
            <a:avLst>
              <a:gd name="adj1" fmla="val 58876"/>
              <a:gd name="adj2" fmla="val -66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图结构和人工标签</a:t>
            </a:r>
          </a:p>
        </p:txBody>
      </p:sp>
      <p:sp>
        <p:nvSpPr>
          <p:cNvPr id="8" name="椭圆形标注 7"/>
          <p:cNvSpPr/>
          <p:nvPr/>
        </p:nvSpPr>
        <p:spPr>
          <a:xfrm>
            <a:off x="7201912" y="4081914"/>
            <a:ext cx="1863711" cy="950750"/>
          </a:xfrm>
          <a:prstGeom prst="wedgeEllipseCallout">
            <a:avLst>
              <a:gd name="adj1" fmla="val -64415"/>
              <a:gd name="adj2" fmla="val -55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GCN</a:t>
            </a:r>
            <a:r>
              <a:rPr lang="zh-CN" altLang="en-US" sz="1600" dirty="0"/>
              <a:t>图嵌入和人工标签比对</a:t>
            </a:r>
          </a:p>
        </p:txBody>
      </p:sp>
    </p:spTree>
    <p:extLst>
      <p:ext uri="{BB962C8B-B14F-4D97-AF65-F5344CB8AC3E}">
        <p14:creationId xmlns:p14="http://schemas.microsoft.com/office/powerpoint/2010/main" val="28060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3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图卷积神经网络总结：图卷积框架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35" y="1309793"/>
            <a:ext cx="6103196" cy="23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4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>
                    <a:solidFill>
                      <a:srgbClr val="C00000"/>
                    </a:solidFill>
                  </a:rPr>
                  <a:t>图卷积神经网络总结</a:t>
                </a:r>
                <a:r>
                  <a:rPr kumimoji="1" lang="zh-CN" altLang="en-US" dirty="0"/>
                  <a:t>：图卷积框架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根据归一化的邻接矩阵聚合邻居信息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参数用来做特征转换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𝐻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</m:acc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邻接矩阵，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单位矩阵，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/>
                  <a:t>：考虑节点自己到自己的连接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𝑖𝑖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zh-CN" altLang="en-US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度矩阵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+1)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dirty="0"/>
                  <a:t>，第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层的权重矩阵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dirty="0"/>
                  <a:t>，第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层的节点的隐藏状态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X</m:t>
                    </m:r>
                  </m:oMath>
                </a14:m>
                <a:r>
                  <a:rPr lang="zh-CN" altLang="en-US" dirty="0"/>
                  <a:t>，初始特征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773429" y="4553804"/>
            <a:ext cx="7484745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Thomas N.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Kipf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 Max Welling. Semi-Supervised Classification with Graph Convolutional Networks. ICLR 2017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181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GCN</a:t>
            </a:r>
            <a:r>
              <a:rPr kumimoji="1" lang="zh-CN" altLang="en-US" dirty="0"/>
              <a:t>的目标函数：一个简单的</a:t>
            </a:r>
            <a:r>
              <a:rPr kumimoji="1" lang="en-US" altLang="zh-CN" dirty="0"/>
              <a:t>GCN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057" y="2769123"/>
            <a:ext cx="4972050" cy="638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7" y="3634950"/>
            <a:ext cx="2171700" cy="807924"/>
          </a:xfrm>
          <a:prstGeom prst="rect">
            <a:avLst/>
          </a:prstGeom>
        </p:spPr>
      </p:pic>
      <p:sp>
        <p:nvSpPr>
          <p:cNvPr id="4" name="椭圆形标注 3"/>
          <p:cNvSpPr/>
          <p:nvPr/>
        </p:nvSpPr>
        <p:spPr>
          <a:xfrm>
            <a:off x="7127581" y="1981525"/>
            <a:ext cx="1779963" cy="590225"/>
          </a:xfrm>
          <a:prstGeom prst="wedgeEllipseCallout">
            <a:avLst>
              <a:gd name="adj1" fmla="val -43182"/>
              <a:gd name="adj2" fmla="val 652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旧传导式，无规范化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2360535" y="3415991"/>
            <a:ext cx="3894608" cy="15215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假设有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个类别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(F) 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个节点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105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为实际标签</a:t>
            </a:r>
            <a:endParaRPr lang="en-US" altLang="zh-CN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个节点有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个实际标签</a:t>
            </a:r>
            <a:endParaRPr lang="en-US" altLang="zh-CN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为神经网络输出</a:t>
            </a:r>
            <a:endParaRPr lang="en-US" altLang="zh-CN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X1, X2, X3, X4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四个节点经过网络传播以后分别得到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z1,z2,z3,z4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它们都是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维向量，因为总共有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</a:t>
            </a:r>
            <a:endParaRPr lang="en-US" altLang="zh-CN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左边的式子为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两者的交叉熵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492" y="1225100"/>
            <a:ext cx="4517647" cy="1403800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38D29DD-273A-4453-ADBC-6C4BC3DF9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22051"/>
              </p:ext>
            </p:extLst>
          </p:nvPr>
        </p:nvGraphicFramePr>
        <p:xfrm>
          <a:off x="6400800" y="3236497"/>
          <a:ext cx="2656447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013">
                  <a:extLst>
                    <a:ext uri="{9D8B030D-6E8A-4147-A177-3AD203B41FA5}">
                      <a16:colId xmlns:a16="http://schemas.microsoft.com/office/drawing/2014/main" val="4289144505"/>
                    </a:ext>
                  </a:extLst>
                </a:gridCol>
                <a:gridCol w="821189">
                  <a:extLst>
                    <a:ext uri="{9D8B030D-6E8A-4147-A177-3AD203B41FA5}">
                      <a16:colId xmlns:a16="http://schemas.microsoft.com/office/drawing/2014/main" val="3716618422"/>
                    </a:ext>
                  </a:extLst>
                </a:gridCol>
                <a:gridCol w="1279245">
                  <a:extLst>
                    <a:ext uri="{9D8B030D-6E8A-4147-A177-3AD203B41FA5}">
                      <a16:colId xmlns:a16="http://schemas.microsoft.com/office/drawing/2014/main" val="3305929872"/>
                    </a:ext>
                  </a:extLst>
                </a:gridCol>
              </a:tblGrid>
              <a:tr h="232471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节点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Z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417536"/>
                  </a:ext>
                </a:extLst>
              </a:tr>
              <a:tr h="23247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X1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0.8 0.1 0.1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30001"/>
                  </a:ext>
                </a:extLst>
              </a:tr>
              <a:tr h="23247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X2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0.2 0.6 0.2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305874"/>
                  </a:ext>
                </a:extLst>
              </a:tr>
              <a:tr h="23247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X3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0.2 0.5 0.3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089741"/>
                  </a:ext>
                </a:extLst>
              </a:tr>
              <a:tr h="23247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X4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001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0.2 0.2 0.6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753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73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9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图数据回顾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戏剧人物关系</a:t>
            </a:r>
            <a:r>
              <a:rPr kumimoji="1" lang="en-US" altLang="zh-CN" dirty="0"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sym typeface="Wingdings" panose="05000000000000000000" pitchFamily="2" charset="2"/>
              </a:rPr>
              <a:t>表示为图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03" y="1588943"/>
            <a:ext cx="598780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2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图卷积神经网络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图数据回顾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更多的应用场景里的实体及其关系</a:t>
            </a:r>
            <a:r>
              <a:rPr kumimoji="1" lang="en-US" altLang="zh-CN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表示为图</a:t>
            </a:r>
            <a:endParaRPr lang="zh-CN" altLang="en-US" dirty="0">
              <a:solidFill>
                <a:sysClr val="windowText" lastClr="0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1026" name="Picture 2" descr="https://assets-global.website-files.com/5bc7838f116430a531993a70/5bc7838f116430275499439b_Graph_expo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83" y="1665384"/>
            <a:ext cx="4455012" cy="284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84902" y="4716561"/>
            <a:ext cx="7489725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https://www.experoinc.com/post/what-machine-learning-can-learn-from-graph</a:t>
            </a:r>
          </a:p>
        </p:txBody>
      </p:sp>
    </p:spTree>
    <p:extLst>
      <p:ext uri="{BB962C8B-B14F-4D97-AF65-F5344CB8AC3E}">
        <p14:creationId xmlns:p14="http://schemas.microsoft.com/office/powerpoint/2010/main" val="40702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88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图卷积神经网络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深度学习之图像的卷积及其作用</a:t>
            </a:r>
            <a:endParaRPr lang="en-US" altLang="zh-CN" dirty="0"/>
          </a:p>
          <a:p>
            <a:pPr marL="685800" lvl="1"/>
            <a:r>
              <a:rPr lang="zh-CN" altLang="en-US" dirty="0"/>
              <a:t>目标图像的某个像素</a:t>
            </a:r>
            <a:endParaRPr lang="en-US" altLang="zh-CN" dirty="0"/>
          </a:p>
          <a:p>
            <a:pPr marL="685800" lvl="1"/>
            <a:r>
              <a:rPr lang="zh-CN" altLang="en-US" dirty="0"/>
              <a:t>为原图像该像素，及其周围其他像素的加权和</a:t>
            </a:r>
            <a:endParaRPr lang="en-US" altLang="zh-CN" dirty="0"/>
          </a:p>
          <a:p>
            <a:pPr marL="685800" lvl="1"/>
            <a:r>
              <a:rPr lang="zh-CN" altLang="en-US" dirty="0"/>
              <a:t>权重矩阵称为卷积核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69" y="1793507"/>
            <a:ext cx="3657885" cy="2762450"/>
          </a:xfrm>
          <a:prstGeom prst="rect">
            <a:avLst/>
          </a:prstGeom>
        </p:spPr>
      </p:pic>
      <p:sp>
        <p:nvSpPr>
          <p:cNvPr id="4" name="椭圆形标注 3"/>
          <p:cNvSpPr/>
          <p:nvPr/>
        </p:nvSpPr>
        <p:spPr>
          <a:xfrm>
            <a:off x="7725878" y="2265145"/>
            <a:ext cx="917608" cy="1113322"/>
          </a:xfrm>
          <a:prstGeom prst="wedgeEllipseCallout">
            <a:avLst>
              <a:gd name="adj1" fmla="val -168386"/>
              <a:gd name="adj2" fmla="val 860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GIF</a:t>
            </a:r>
            <a:r>
              <a:rPr lang="zh-CN" altLang="en-US" dirty="0">
                <a:solidFill>
                  <a:sysClr val="windowText" lastClr="000000"/>
                </a:solidFill>
              </a:rPr>
              <a:t>动画</a:t>
            </a:r>
          </a:p>
        </p:txBody>
      </p:sp>
      <p:sp>
        <p:nvSpPr>
          <p:cNvPr id="5" name="椭圆形标注 4"/>
          <p:cNvSpPr/>
          <p:nvPr/>
        </p:nvSpPr>
        <p:spPr>
          <a:xfrm>
            <a:off x="2861912" y="4555957"/>
            <a:ext cx="1998846" cy="494098"/>
          </a:xfrm>
          <a:prstGeom prst="wedgeEllipseCallout">
            <a:avLst>
              <a:gd name="adj1" fmla="val -608"/>
              <a:gd name="adj2" fmla="val -213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这是卷积核</a:t>
            </a:r>
          </a:p>
        </p:txBody>
      </p:sp>
      <p:sp>
        <p:nvSpPr>
          <p:cNvPr id="7" name="椭圆形标注 6"/>
          <p:cNvSpPr/>
          <p:nvPr/>
        </p:nvSpPr>
        <p:spPr>
          <a:xfrm>
            <a:off x="561474" y="4555957"/>
            <a:ext cx="1998846" cy="494098"/>
          </a:xfrm>
          <a:prstGeom prst="wedgeEllipseCallout">
            <a:avLst>
              <a:gd name="adj1" fmla="val 40644"/>
              <a:gd name="adj2" fmla="val -212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原图像</a:t>
            </a:r>
          </a:p>
        </p:txBody>
      </p:sp>
      <p:sp>
        <p:nvSpPr>
          <p:cNvPr id="8" name="椭圆形标注 7"/>
          <p:cNvSpPr/>
          <p:nvPr/>
        </p:nvSpPr>
        <p:spPr>
          <a:xfrm>
            <a:off x="5322770" y="4466121"/>
            <a:ext cx="1998846" cy="494098"/>
          </a:xfrm>
          <a:prstGeom prst="wedgeEllipseCallout">
            <a:avLst>
              <a:gd name="adj1" fmla="val -61764"/>
              <a:gd name="adj2" fmla="val -199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feature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图卷积神经网络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深度学习之图像的卷积及其作用</a:t>
            </a:r>
            <a:endParaRPr lang="en-US" altLang="zh-CN" dirty="0"/>
          </a:p>
          <a:p>
            <a:pPr marL="685800" lvl="1"/>
            <a:r>
              <a:rPr lang="zh-CN" altLang="en-US" dirty="0"/>
              <a:t>通过一个实例看卷积核的作用</a:t>
            </a:r>
            <a:endParaRPr lang="en-US" altLang="zh-CN" dirty="0"/>
          </a:p>
          <a:p>
            <a:pPr marL="685800" lvl="1"/>
            <a:r>
              <a:rPr lang="zh-CN" altLang="en-US" dirty="0"/>
              <a:t>卷积核是训练出来的</a:t>
            </a:r>
            <a:endParaRPr lang="en-US" altLang="zh-CN" dirty="0"/>
          </a:p>
          <a:p>
            <a:pPr marL="1085850" lvl="2"/>
            <a:r>
              <a:rPr lang="zh-CN" altLang="en-US" dirty="0"/>
              <a:t>不同的卷积核识别图像的不同特征</a:t>
            </a: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21" y="2261753"/>
            <a:ext cx="5231130" cy="1511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椭圆形标注 5"/>
          <p:cNvSpPr/>
          <p:nvPr/>
        </p:nvSpPr>
        <p:spPr>
          <a:xfrm>
            <a:off x="2881162" y="4353827"/>
            <a:ext cx="3327133" cy="516623"/>
          </a:xfrm>
          <a:prstGeom prst="wedgeEllipseCallout">
            <a:avLst>
              <a:gd name="adj1" fmla="val -745"/>
              <a:gd name="adj2" fmla="val -156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这个卷积核识别纵向的边缘线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FF829C-E272-452D-9664-9B4B48948D8F}"/>
              </a:ext>
            </a:extLst>
          </p:cNvPr>
          <p:cNvSpPr/>
          <p:nvPr/>
        </p:nvSpPr>
        <p:spPr>
          <a:xfrm>
            <a:off x="5493657" y="2188029"/>
            <a:ext cx="602343" cy="15119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15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6958</TotalTime>
  <Words>2481</Words>
  <Application>Microsoft Office PowerPoint</Application>
  <PresentationFormat>全屏显示(16:9)</PresentationFormat>
  <Paragraphs>327</Paragraphs>
  <Slides>46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-apple-system</vt:lpstr>
      <vt:lpstr>-apple-system-font</vt:lpstr>
      <vt:lpstr>Mangal</vt:lpstr>
      <vt:lpstr>等线</vt:lpstr>
      <vt:lpstr>SimHei</vt:lpstr>
      <vt:lpstr>华文楷体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Wingdings 3</vt:lpstr>
      <vt:lpstr>清风素材 https://12sc.taobao.com/</vt:lpstr>
      <vt:lpstr>PowerPoint 演示文稿</vt:lpstr>
      <vt:lpstr>PowerPoint 演示文稿</vt:lpstr>
      <vt:lpstr>图卷积神经网络</vt:lpstr>
      <vt:lpstr>图卷积神经网络</vt:lpstr>
      <vt:lpstr>图卷积神经网络</vt:lpstr>
      <vt:lpstr>图卷积神经网络</vt:lpstr>
      <vt:lpstr>pause</vt:lpstr>
      <vt:lpstr>图卷积神经网络</vt:lpstr>
      <vt:lpstr>图卷积神经网络</vt:lpstr>
      <vt:lpstr>图卷积神经网络</vt:lpstr>
      <vt:lpstr>图卷积神经网络</vt:lpstr>
      <vt:lpstr>图卷积神经网络</vt:lpstr>
      <vt:lpstr>图卷积神经网络</vt:lpstr>
      <vt:lpstr>pause</vt:lpstr>
      <vt:lpstr>图卷积神经网络</vt:lpstr>
      <vt:lpstr>图卷积神经网络</vt:lpstr>
      <vt:lpstr>图卷积神经网络</vt:lpstr>
      <vt:lpstr>图卷积神经网络</vt:lpstr>
      <vt:lpstr>图卷积神经网络</vt:lpstr>
      <vt:lpstr>图卷积神经网络</vt:lpstr>
      <vt:lpstr>pause</vt:lpstr>
      <vt:lpstr>图卷积神经网络</vt:lpstr>
      <vt:lpstr>图卷积神经网络</vt:lpstr>
      <vt:lpstr>图卷积神经网络</vt:lpstr>
      <vt:lpstr>图卷积神经网络</vt:lpstr>
      <vt:lpstr>图卷积神经网络</vt:lpstr>
      <vt:lpstr>pause</vt:lpstr>
      <vt:lpstr>图卷积神经网络</vt:lpstr>
      <vt:lpstr>图卷积神经网络</vt:lpstr>
      <vt:lpstr>图卷积神经网络</vt:lpstr>
      <vt:lpstr>图卷积神经网络</vt:lpstr>
      <vt:lpstr>图卷积神经网络</vt:lpstr>
      <vt:lpstr>图卷积神经网络</vt:lpstr>
      <vt:lpstr>图卷积神经网络</vt:lpstr>
      <vt:lpstr>图卷积神经网络</vt:lpstr>
      <vt:lpstr>图卷积神经网络</vt:lpstr>
      <vt:lpstr>图卷积神经网络</vt:lpstr>
      <vt:lpstr>图卷积神经网络</vt:lpstr>
      <vt:lpstr>pause</vt:lpstr>
      <vt:lpstr>图卷积神经网络</vt:lpstr>
      <vt:lpstr>图卷积神经网络</vt:lpstr>
      <vt:lpstr>pause</vt:lpstr>
      <vt:lpstr>图卷积神经网络</vt:lpstr>
      <vt:lpstr>图卷积神经网络</vt:lpstr>
      <vt:lpstr>图卷积神经网络</vt:lpstr>
      <vt:lpstr>pause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405</cp:revision>
  <cp:lastPrinted>2020-03-27T09:34:47Z</cp:lastPrinted>
  <dcterms:created xsi:type="dcterms:W3CDTF">2015-01-23T04:02:45Z</dcterms:created>
  <dcterms:modified xsi:type="dcterms:W3CDTF">2024-09-12T11:04:32Z</dcterms:modified>
  <cp:category/>
  <cp:contentStatus>12sc.taobao.com</cp:contentStatus>
</cp:coreProperties>
</file>